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56" r:id="rId2"/>
    <p:sldId id="257" r:id="rId3"/>
    <p:sldId id="264" r:id="rId4"/>
    <p:sldId id="263" r:id="rId5"/>
    <p:sldId id="265"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0E63F-3B8A-E24F-968F-D695DDCA9802}" type="datetimeFigureOut">
              <a:rPr lang="en-US" smtClean="0"/>
              <a:t>11/19/21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E66A3-E1D1-7544-BAE0-3EFEB8FD8C13}" type="slidenum">
              <a:rPr lang="en-US" smtClean="0"/>
              <a:t>‹#›</a:t>
            </a:fld>
            <a:endParaRPr lang="en-US"/>
          </a:p>
        </p:txBody>
      </p:sp>
    </p:spTree>
    <p:extLst>
      <p:ext uri="{BB962C8B-B14F-4D97-AF65-F5344CB8AC3E}">
        <p14:creationId xmlns:p14="http://schemas.microsoft.com/office/powerpoint/2010/main" val="334003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My research is on the usability of brain-machine devices specifically for communication.  As you can see from this picture, this person is wearing a helmet and is sitting in front of a screen with many letters on it. What you don’t see in this picture is that this person is suffering from Locked In Syndrome. These people are unable to communicate in the traditional ways because the lose their voice and all motor function but they are completely alert and aware of the environment around them. As you can imagine this can be very isolating. So this device allows this individual a way to connect with the people and world around him by allowing him to communicate or spell out messages by focusing on one letter at a time to do so. How you might ask? Under his cap there are </a:t>
            </a:r>
            <a:r>
              <a:rPr lang="en-US" sz="1200" b="0" i="0" u="none" strike="noStrike" kern="1200" dirty="0" err="1">
                <a:solidFill>
                  <a:schemeClr val="tx1"/>
                </a:solidFill>
                <a:effectLst/>
                <a:latin typeface="+mn-lt"/>
                <a:ea typeface="+mn-ea"/>
                <a:cs typeface="+mn-cs"/>
              </a:rPr>
              <a:t>electroencephalagram</a:t>
            </a:r>
            <a:r>
              <a:rPr lang="en-US" sz="1200" b="0" i="0" u="none" strike="noStrike" kern="1200" dirty="0">
                <a:solidFill>
                  <a:schemeClr val="tx1"/>
                </a:solidFill>
                <a:effectLst/>
                <a:latin typeface="+mn-lt"/>
                <a:ea typeface="+mn-ea"/>
                <a:cs typeface="+mn-cs"/>
              </a:rPr>
              <a:t> or EEG electrodes attached to his scalp. These monitor brain activity (the selective attention) and that connects with the device and information shown on screen.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This is a great idea as long as it works, right? My research was on the second part: the usability of this product and on design recommendations to make it better. As I conducted my research the clinical research from engineers and biologists showed a lot of articles and experiments that these devices were wonderful and a true boon to this population. This picture represents those people. But the usability of this product was barely touched upon and when it was done there were huge problems that needed to fixed.</a:t>
            </a:r>
            <a:endParaRPr lang="en-US" b="0" dirty="0">
              <a:effectLst/>
            </a:endParaRPr>
          </a:p>
          <a:p>
            <a:br>
              <a:rPr lang="en-US" dirty="0"/>
            </a:b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0E6E66A3-E1D1-7544-BAE0-3EFEB8FD8C13}" type="slidenum">
              <a:rPr lang="en-US" smtClean="0"/>
              <a:t>1</a:t>
            </a:fld>
            <a:endParaRPr lang="en-US"/>
          </a:p>
        </p:txBody>
      </p:sp>
    </p:spTree>
    <p:extLst>
      <p:ext uri="{BB962C8B-B14F-4D97-AF65-F5344CB8AC3E}">
        <p14:creationId xmlns:p14="http://schemas.microsoft.com/office/powerpoint/2010/main" val="201592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AA313A-9239-46AE-8E81-9652ADF8B2E0}" type="datetimeFigureOut">
              <a:rPr lang="en-US" smtClean="0"/>
              <a:t>11/19/21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176728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A313A-9239-46AE-8E81-9652ADF8B2E0}" type="datetimeFigureOut">
              <a:rPr lang="en-US" smtClean="0"/>
              <a:t>11/19/21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320823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A313A-9239-46AE-8E81-9652ADF8B2E0}" type="datetimeFigureOut">
              <a:rPr lang="en-US" smtClean="0"/>
              <a:t>11/19/21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173353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A313A-9239-46AE-8E81-9652ADF8B2E0}" type="datetimeFigureOut">
              <a:rPr lang="en-US" smtClean="0"/>
              <a:t>11/19/21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192777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A313A-9239-46AE-8E81-9652ADF8B2E0}" type="datetimeFigureOut">
              <a:rPr lang="en-US" smtClean="0"/>
              <a:t>11/19/21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41112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AA313A-9239-46AE-8E81-9652ADF8B2E0}" type="datetimeFigureOut">
              <a:rPr lang="en-US" smtClean="0"/>
              <a:t>11/19/21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163982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AA313A-9239-46AE-8E81-9652ADF8B2E0}" type="datetimeFigureOut">
              <a:rPr lang="en-US" smtClean="0"/>
              <a:t>11/19/21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136997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AA313A-9239-46AE-8E81-9652ADF8B2E0}" type="datetimeFigureOut">
              <a:rPr lang="en-US" smtClean="0"/>
              <a:t>11/19/21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25791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A313A-9239-46AE-8E81-9652ADF8B2E0}" type="datetimeFigureOut">
              <a:rPr lang="en-US" smtClean="0"/>
              <a:t>11/19/21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23523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AA313A-9239-46AE-8E81-9652ADF8B2E0}" type="datetimeFigureOut">
              <a:rPr lang="en-US" smtClean="0"/>
              <a:t>11/19/21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8552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AA313A-9239-46AE-8E81-9652ADF8B2E0}" type="datetimeFigureOut">
              <a:rPr lang="en-US" smtClean="0"/>
              <a:t>11/19/21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06C9F-A281-439D-97C6-E2FBEE835D1A}" type="slidenum">
              <a:rPr lang="en-US" smtClean="0"/>
              <a:t>‹#›</a:t>
            </a:fld>
            <a:endParaRPr lang="en-US"/>
          </a:p>
        </p:txBody>
      </p:sp>
    </p:spTree>
    <p:extLst>
      <p:ext uri="{BB962C8B-B14F-4D97-AF65-F5344CB8AC3E}">
        <p14:creationId xmlns:p14="http://schemas.microsoft.com/office/powerpoint/2010/main" val="8168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A313A-9239-46AE-8E81-9652ADF8B2E0}" type="datetimeFigureOut">
              <a:rPr lang="en-US" smtClean="0"/>
              <a:t>11/19/21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06C9F-A281-439D-97C6-E2FBEE835D1A}" type="slidenum">
              <a:rPr lang="en-US" smtClean="0"/>
              <a:t>‹#›</a:t>
            </a:fld>
            <a:endParaRPr lang="en-US"/>
          </a:p>
        </p:txBody>
      </p:sp>
    </p:spTree>
    <p:extLst>
      <p:ext uri="{BB962C8B-B14F-4D97-AF65-F5344CB8AC3E}">
        <p14:creationId xmlns:p14="http://schemas.microsoft.com/office/powerpoint/2010/main" val="853830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4614" y="1783959"/>
            <a:ext cx="4087306" cy="2889114"/>
          </a:xfrm>
        </p:spPr>
        <p:txBody>
          <a:bodyPr anchor="b">
            <a:normAutofit/>
          </a:bodyPr>
          <a:lstStyle/>
          <a:p>
            <a:pPr algn="l"/>
            <a:r>
              <a:rPr lang="en-US" sz="4600" dirty="0"/>
              <a:t>Usability of brain-machine devices for communication</a:t>
            </a:r>
          </a:p>
        </p:txBody>
      </p:sp>
      <p:sp>
        <p:nvSpPr>
          <p:cNvPr id="3" name="Subtitle 2"/>
          <p:cNvSpPr>
            <a:spLocks noGrp="1"/>
          </p:cNvSpPr>
          <p:nvPr>
            <p:ph type="subTitle" idx="1"/>
          </p:nvPr>
        </p:nvSpPr>
        <p:spPr>
          <a:xfrm>
            <a:off x="7464612" y="4750893"/>
            <a:ext cx="4087305" cy="1147863"/>
          </a:xfrm>
        </p:spPr>
        <p:txBody>
          <a:bodyPr anchor="t">
            <a:normAutofit/>
          </a:bodyPr>
          <a:lstStyle/>
          <a:p>
            <a:pPr algn="l"/>
            <a:r>
              <a:rPr lang="en-US" sz="2000"/>
              <a:t>Shraddha Swaroop, California State University, Long Beach</a:t>
            </a:r>
          </a:p>
          <a:p>
            <a:pPr algn="l"/>
            <a:endParaRPr lang="en-US" sz="2000"/>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0695B804-09FC-CA4B-8590-DDEC044ADB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48" r="16693"/>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8042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131094"/>
            <a:ext cx="7886700" cy="480536"/>
          </a:xfrm>
        </p:spPr>
        <p:txBody>
          <a:bodyPr>
            <a:normAutofit fontScale="90000"/>
          </a:bodyPr>
          <a:lstStyle/>
          <a:p>
            <a:r>
              <a:rPr lang="en-US" dirty="0"/>
              <a:t>Review</a:t>
            </a:r>
          </a:p>
        </p:txBody>
      </p:sp>
      <p:sp>
        <p:nvSpPr>
          <p:cNvPr id="3" name="Content Placeholder 2"/>
          <p:cNvSpPr>
            <a:spLocks noGrp="1"/>
          </p:cNvSpPr>
          <p:nvPr>
            <p:ph idx="1"/>
          </p:nvPr>
        </p:nvSpPr>
        <p:spPr>
          <a:xfrm>
            <a:off x="2152650" y="1718311"/>
            <a:ext cx="8820150" cy="3208021"/>
          </a:xfrm>
        </p:spPr>
        <p:txBody>
          <a:bodyPr/>
          <a:lstStyle/>
          <a:p>
            <a:r>
              <a:rPr lang="en-US" dirty="0"/>
              <a:t>Articles on clinical/engineering feasibility</a:t>
            </a:r>
          </a:p>
          <a:p>
            <a:r>
              <a:rPr lang="en-US" dirty="0"/>
              <a:t>Articles of usability for people with the disease </a:t>
            </a:r>
          </a:p>
        </p:txBody>
      </p:sp>
      <p:pic>
        <p:nvPicPr>
          <p:cNvPr id="2058" name="Picture 10" descr="Why Your Team Needs to Support Well-Being Improvement ...">
            <a:extLst>
              <a:ext uri="{FF2B5EF4-FFF2-40B4-BE49-F238E27FC236}">
                <a16:creationId xmlns:a16="http://schemas.microsoft.com/office/drawing/2014/main" id="{2E6BE279-3C7A-0F4F-9EB7-5FED00057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88" y="4314875"/>
            <a:ext cx="7050730" cy="243949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eed Improvement Images, Stock Photos &amp; Vectors | Shutterstock">
            <a:extLst>
              <a:ext uri="{FF2B5EF4-FFF2-40B4-BE49-F238E27FC236}">
                <a16:creationId xmlns:a16="http://schemas.microsoft.com/office/drawing/2014/main" id="{47CDF14D-8799-CF46-B5AB-5240E9296F0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3232" b="14957"/>
          <a:stretch/>
        </p:blipFill>
        <p:spPr bwMode="auto">
          <a:xfrm>
            <a:off x="7518400" y="4314874"/>
            <a:ext cx="4464812" cy="2439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86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US" sz="5400"/>
              <a:t>Results</a:t>
            </a:r>
          </a:p>
        </p:txBody>
      </p:sp>
      <p:sp>
        <p:nvSpPr>
          <p:cNvPr id="307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r>
              <a:rPr lang="en-US" sz="2200" dirty="0"/>
              <a:t>Anxiety &amp; fatigue: Speller app flickering 300 selection per minute</a:t>
            </a:r>
          </a:p>
          <a:p>
            <a:r>
              <a:rPr lang="en-US" sz="2200" dirty="0"/>
              <a:t>Texting ability needed between caregivers and patients</a:t>
            </a:r>
          </a:p>
          <a:p>
            <a:pPr marL="0" indent="0">
              <a:buNone/>
            </a:pPr>
            <a:endParaRPr lang="en-US" sz="2200" dirty="0"/>
          </a:p>
          <a:p>
            <a:endParaRPr lang="en-US" sz="2200" dirty="0"/>
          </a:p>
        </p:txBody>
      </p:sp>
      <p:pic>
        <p:nvPicPr>
          <p:cNvPr id="3074" name="Picture 2" descr="Looking for The Best Jobs for People with Social Anxiety ...">
            <a:extLst>
              <a:ext uri="{FF2B5EF4-FFF2-40B4-BE49-F238E27FC236}">
                <a16:creationId xmlns:a16="http://schemas.microsoft.com/office/drawing/2014/main" id="{07AF897D-ED37-F94A-AE9B-DF66069DB1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133"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15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anchor="b">
            <a:normAutofit/>
          </a:bodyPr>
          <a:lstStyle/>
          <a:p>
            <a:r>
              <a:rPr lang="en-US" sz="3400"/>
              <a:t>Design recommendations</a:t>
            </a:r>
          </a:p>
        </p:txBody>
      </p:sp>
      <p:sp>
        <p:nvSpPr>
          <p:cNvPr id="410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807208"/>
            <a:ext cx="3429000" cy="3410712"/>
          </a:xfrm>
        </p:spPr>
        <p:txBody>
          <a:bodyPr anchor="t">
            <a:normAutofit/>
          </a:bodyPr>
          <a:lstStyle/>
          <a:p>
            <a:r>
              <a:rPr lang="en-US" sz="2200" dirty="0"/>
              <a:t>Research the users needs and task they need to perform</a:t>
            </a:r>
          </a:p>
          <a:p>
            <a:r>
              <a:rPr lang="en-US" sz="2200" dirty="0"/>
              <a:t>Recognize environments they use their device in</a:t>
            </a:r>
          </a:p>
          <a:p>
            <a:r>
              <a:rPr lang="en-US" sz="2200" dirty="0"/>
              <a:t>Work with engineers to accomplish users end goal</a:t>
            </a:r>
          </a:p>
        </p:txBody>
      </p:sp>
      <p:pic>
        <p:nvPicPr>
          <p:cNvPr id="4098" name="Picture 2" descr="Five Steps To Usable Product Design - Bresslergroup">
            <a:extLst>
              <a:ext uri="{FF2B5EF4-FFF2-40B4-BE49-F238E27FC236}">
                <a16:creationId xmlns:a16="http://schemas.microsoft.com/office/drawing/2014/main" id="{1F26D75D-6D9D-7A4E-A9FD-20AFF8A647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393288"/>
            <a:ext cx="6903720" cy="407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6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rPr>
              <a:t>Concerns</a:t>
            </a:r>
          </a:p>
        </p:txBody>
      </p:sp>
      <p:sp>
        <p:nvSpPr>
          <p:cNvPr id="7" name="Content Placeholder 2"/>
          <p:cNvSpPr>
            <a:spLocks noGrp="1"/>
          </p:cNvSpPr>
          <p:nvPr>
            <p:ph idx="1"/>
          </p:nvPr>
        </p:nvSpPr>
        <p:spPr>
          <a:xfrm>
            <a:off x="6503158" y="649480"/>
            <a:ext cx="4862447" cy="5546047"/>
          </a:xfrm>
        </p:spPr>
        <p:txBody>
          <a:bodyPr anchor="ctr">
            <a:normAutofit/>
          </a:bodyPr>
          <a:lstStyle/>
          <a:p>
            <a:r>
              <a:rPr lang="en-US" sz="2000" dirty="0"/>
              <a:t>Experimental design</a:t>
            </a:r>
          </a:p>
          <a:p>
            <a:r>
              <a:rPr lang="en-US" sz="2000" dirty="0"/>
              <a:t>How would I find this user population?</a:t>
            </a:r>
          </a:p>
          <a:p>
            <a:r>
              <a:rPr lang="en-US" sz="2000" dirty="0"/>
              <a:t>How would I find people who use this app?</a:t>
            </a:r>
          </a:p>
          <a:p>
            <a:r>
              <a:rPr lang="en-US" sz="2000"/>
              <a:t>Would these people be able to fill out the anxiety survey?</a:t>
            </a:r>
          </a:p>
        </p:txBody>
      </p:sp>
    </p:spTree>
    <p:extLst>
      <p:ext uri="{BB962C8B-B14F-4D97-AF65-F5344CB8AC3E}">
        <p14:creationId xmlns:p14="http://schemas.microsoft.com/office/powerpoint/2010/main" val="14088782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1938</TotalTime>
  <Words>388</Words>
  <Application>Microsoft Macintosh PowerPoint</Application>
  <PresentationFormat>Widescreen</PresentationFormat>
  <Paragraphs>23</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Usability of brain-machine devices for communication</vt:lpstr>
      <vt:lpstr>Review</vt:lpstr>
      <vt:lpstr>Results</vt:lpstr>
      <vt:lpstr>Design recommendations</vt:lpstr>
      <vt:lpstr>Concerns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Fisk</dc:creator>
  <cp:lastModifiedBy>Shraddha Swaroop</cp:lastModifiedBy>
  <cp:revision>26</cp:revision>
  <dcterms:created xsi:type="dcterms:W3CDTF">2016-05-26T16:30:45Z</dcterms:created>
  <dcterms:modified xsi:type="dcterms:W3CDTF">2021-11-20T00:07:39Z</dcterms:modified>
</cp:coreProperties>
</file>