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5" r:id="rId2"/>
    <p:sldId id="257" r:id="rId3"/>
    <p:sldId id="261" r:id="rId4"/>
    <p:sldId id="260" r:id="rId5"/>
    <p:sldId id="266" r:id="rId6"/>
    <p:sldId id="267" r:id="rId7"/>
    <p:sldId id="268" r:id="rId8"/>
    <p:sldId id="269" r:id="rId9"/>
    <p:sldId id="270" r:id="rId10"/>
    <p:sldId id="276" r:id="rId11"/>
    <p:sldId id="273" r:id="rId12"/>
    <p:sldId id="274"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31D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04"/>
    <p:restoredTop sz="88299"/>
  </p:normalViewPr>
  <p:slideViewPr>
    <p:cSldViewPr snapToGrid="0" snapToObjects="1">
      <p:cViewPr varScale="1">
        <p:scale>
          <a:sx n="112" d="100"/>
          <a:sy n="112" d="100"/>
        </p:scale>
        <p:origin x="8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a:solidFill>
                  <a:schemeClr val="tx1"/>
                </a:solidFill>
              </a:rPr>
              <a:t>System Usability</a:t>
            </a:r>
            <a:r>
              <a:rPr lang="en-US" sz="2000" baseline="0">
                <a:solidFill>
                  <a:schemeClr val="tx1"/>
                </a:solidFill>
              </a:rPr>
              <a:t> Survey Ratings by Participants</a:t>
            </a:r>
            <a:endParaRPr lang="en-US" sz="2000">
              <a:solidFill>
                <a:schemeClr val="tx1"/>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SUS Scores</c:v>
                </c:pt>
              </c:strCache>
            </c:strRef>
          </c:tx>
          <c:spPr>
            <a:solidFill>
              <a:schemeClr val="accent1"/>
            </a:solidFill>
            <a:ln>
              <a:no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AC-5249-9360-65FFDE903554}"/>
                </c:ext>
              </c:extLst>
            </c:dLbl>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AC-5249-9360-65FFDE903554}"/>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AC-5249-9360-65FFDE903554}"/>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AC-5249-9360-65FFDE903554}"/>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AC-5249-9360-65FFDE903554}"/>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AC-5249-9360-65FFDE90355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80</c:v>
                </c:pt>
                <c:pt idx="1">
                  <c:v>75</c:v>
                </c:pt>
                <c:pt idx="2">
                  <c:v>80</c:v>
                </c:pt>
                <c:pt idx="3">
                  <c:v>97.5</c:v>
                </c:pt>
                <c:pt idx="4">
                  <c:v>90</c:v>
                </c:pt>
                <c:pt idx="5">
                  <c:v>80</c:v>
                </c:pt>
              </c:numCache>
            </c:numRef>
          </c:val>
          <c:extLst>
            <c:ext xmlns:c16="http://schemas.microsoft.com/office/drawing/2014/chart" uri="{C3380CC4-5D6E-409C-BE32-E72D297353CC}">
              <c16:uniqueId val="{00000000-E570-BB49-9C32-ABE1C2F3D5D4}"/>
            </c:ext>
          </c:extLst>
        </c:ser>
        <c:dLbls>
          <c:dLblPos val="inBase"/>
          <c:showLegendKey val="0"/>
          <c:showVal val="1"/>
          <c:showCatName val="0"/>
          <c:showSerName val="0"/>
          <c:showPercent val="0"/>
          <c:showBubbleSize val="0"/>
        </c:dLbls>
        <c:gapWidth val="42"/>
        <c:overlap val="-27"/>
        <c:axId val="397269616"/>
        <c:axId val="397270016"/>
      </c:barChart>
      <c:catAx>
        <c:axId val="39726961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Participants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70016"/>
        <c:crosses val="autoZero"/>
        <c:auto val="1"/>
        <c:lblAlgn val="ctr"/>
        <c:lblOffset val="100"/>
        <c:noMultiLvlLbl val="0"/>
      </c:catAx>
      <c:valAx>
        <c:axId val="3972700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System</a:t>
                </a:r>
                <a:r>
                  <a:rPr lang="en-US" sz="1600" baseline="0"/>
                  <a:t> Usability Survey Scores</a:t>
                </a:r>
                <a:endParaRPr lang="en-US"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69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sz="2000" b="1" i="0" dirty="0">
                <a:solidFill>
                  <a:schemeClr val="tx1"/>
                </a:solidFill>
                <a:latin typeface="+mn-lt"/>
              </a:rPr>
              <a:t>Average</a:t>
            </a:r>
            <a:r>
              <a:rPr lang="en-US" sz="2000" b="1" i="0" baseline="0" dirty="0">
                <a:solidFill>
                  <a:schemeClr val="tx1"/>
                </a:solidFill>
                <a:latin typeface="+mn-lt"/>
              </a:rPr>
              <a:t> r</a:t>
            </a:r>
            <a:r>
              <a:rPr lang="en-US" sz="2000" b="1" i="0" dirty="0">
                <a:solidFill>
                  <a:schemeClr val="tx1"/>
                </a:solidFill>
                <a:latin typeface="+mn-lt"/>
              </a:rPr>
              <a:t>esponse</a:t>
            </a:r>
            <a:r>
              <a:rPr lang="en-US" sz="2000" b="1" i="0" baseline="0" dirty="0">
                <a:solidFill>
                  <a:schemeClr val="tx1"/>
                </a:solidFill>
                <a:latin typeface="+mn-lt"/>
              </a:rPr>
              <a:t> time by task compared to optimal times</a:t>
            </a:r>
            <a:endParaRPr lang="en-US" sz="2000" b="1" i="0" dirty="0">
              <a:solidFill>
                <a:schemeClr val="tx1"/>
              </a:solidFill>
              <a:latin typeface="+mn-lt"/>
            </a:endParaRPr>
          </a:p>
        </c:rich>
      </c:tx>
      <c:layout>
        <c:manualLayout>
          <c:xMode val="edge"/>
          <c:yMode val="edge"/>
          <c:x val="0.20606787191938858"/>
          <c:y val="7.4782278082688766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3751050140959029"/>
          <c:y val="0.13638144586397469"/>
          <c:w val="0.7624894985904096"/>
          <c:h val="0.73415519937037521"/>
        </c:manualLayout>
      </c:layout>
      <c:barChart>
        <c:barDir val="col"/>
        <c:grouping val="clustered"/>
        <c:varyColors val="0"/>
        <c:ser>
          <c:idx val="0"/>
          <c:order val="0"/>
          <c:tx>
            <c:strRef>
              <c:f>Sheet1!$B$1</c:f>
              <c:strCache>
                <c:ptCount val="1"/>
                <c:pt idx="0">
                  <c:v>Optimal Time</c:v>
                </c:pt>
              </c:strCache>
            </c:strRef>
          </c:tx>
          <c:spPr>
            <a:solidFill>
              <a:schemeClr val="accent1"/>
            </a:solidFill>
            <a:ln>
              <a:noFill/>
            </a:ln>
            <a:effectLst/>
          </c:spPr>
          <c:invertIfNegative val="0"/>
          <c:dLbls>
            <c:dLbl>
              <c:idx val="0"/>
              <c:layout>
                <c:manualLayout>
                  <c:x val="6.0449060362194589E-3"/>
                  <c:y val="4.31819260006573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C6-7841-91E1-D7FF314F84B2}"/>
                </c:ext>
              </c:extLst>
            </c:dLbl>
            <c:dLbl>
              <c:idx val="2"/>
              <c:layout>
                <c:manualLayout>
                  <c:x val="0"/>
                  <c:y val="3.5553766400602871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badi MT Condensed Extra Bold" panose="020B0306030101010103" pitchFamily="34" charset="77"/>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2042321481906335E-2"/>
                      <c:h val="2.9842842949775752E-2"/>
                    </c:manualLayout>
                  </c15:layout>
                </c:ext>
                <c:ext xmlns:c16="http://schemas.microsoft.com/office/drawing/2014/chart" uri="{C3380CC4-5D6E-409C-BE32-E72D297353CC}">
                  <c16:uniqueId val="{00000000-BE67-D744-934B-5E97D666812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badi MT Condensed Extra Bold" panose="020B0306030101010103"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Task 1</c:v>
                </c:pt>
                <c:pt idx="1">
                  <c:v>Task 2</c:v>
                </c:pt>
                <c:pt idx="2">
                  <c:v>Task 3</c:v>
                </c:pt>
                <c:pt idx="3">
                  <c:v>Task 4</c:v>
                </c:pt>
              </c:strCache>
            </c:strRef>
          </c:cat>
          <c:val>
            <c:numRef>
              <c:f>Sheet1!$B$2:$B$5</c:f>
              <c:numCache>
                <c:formatCode>0</c:formatCode>
                <c:ptCount val="4"/>
                <c:pt idx="0" formatCode="General">
                  <c:v>4</c:v>
                </c:pt>
                <c:pt idx="1">
                  <c:v>6</c:v>
                </c:pt>
                <c:pt idx="2">
                  <c:v>5</c:v>
                </c:pt>
                <c:pt idx="3">
                  <c:v>6</c:v>
                </c:pt>
              </c:numCache>
            </c:numRef>
          </c:val>
          <c:extLst>
            <c:ext xmlns:c16="http://schemas.microsoft.com/office/drawing/2014/chart" uri="{C3380CC4-5D6E-409C-BE32-E72D297353CC}">
              <c16:uniqueId val="{00000000-C413-4549-BECD-A4B374024330}"/>
            </c:ext>
          </c:extLst>
        </c:ser>
        <c:ser>
          <c:idx val="1"/>
          <c:order val="1"/>
          <c:tx>
            <c:strRef>
              <c:f>Sheet1!$C$1</c:f>
              <c:strCache>
                <c:ptCount val="1"/>
                <c:pt idx="0">
                  <c:v>Geomean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badi MT Condensed Extra Bold" panose="020B0306030101010103"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Task 1</c:v>
                </c:pt>
                <c:pt idx="1">
                  <c:v>Task 2</c:v>
                </c:pt>
                <c:pt idx="2">
                  <c:v>Task 3</c:v>
                </c:pt>
                <c:pt idx="3">
                  <c:v>Task 4</c:v>
                </c:pt>
              </c:strCache>
            </c:strRef>
          </c:cat>
          <c:val>
            <c:numRef>
              <c:f>Sheet1!$C$2:$C$5</c:f>
              <c:numCache>
                <c:formatCode>0</c:formatCode>
                <c:ptCount val="4"/>
                <c:pt idx="0">
                  <c:v>22</c:v>
                </c:pt>
                <c:pt idx="1">
                  <c:v>59</c:v>
                </c:pt>
                <c:pt idx="2">
                  <c:v>85</c:v>
                </c:pt>
                <c:pt idx="3">
                  <c:v>20</c:v>
                </c:pt>
              </c:numCache>
            </c:numRef>
          </c:val>
          <c:extLst>
            <c:ext xmlns:c16="http://schemas.microsoft.com/office/drawing/2014/chart" uri="{C3380CC4-5D6E-409C-BE32-E72D297353CC}">
              <c16:uniqueId val="{00000001-C413-4549-BECD-A4B374024330}"/>
            </c:ext>
          </c:extLst>
        </c:ser>
        <c:dLbls>
          <c:dLblPos val="inEnd"/>
          <c:showLegendKey val="0"/>
          <c:showVal val="1"/>
          <c:showCatName val="0"/>
          <c:showSerName val="0"/>
          <c:showPercent val="0"/>
          <c:showBubbleSize val="0"/>
        </c:dLbls>
        <c:gapWidth val="25"/>
        <c:overlap val="-27"/>
        <c:axId val="1988674592"/>
        <c:axId val="315705983"/>
      </c:barChart>
      <c:catAx>
        <c:axId val="198867459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i="0" dirty="0">
                    <a:latin typeface="+mn-lt"/>
                  </a:rPr>
                  <a:t>Tasks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badi MT Condensed Extra Bold" panose="020B0306030101010103" pitchFamily="34" charset="77"/>
                <a:ea typeface="+mn-ea"/>
                <a:cs typeface="+mn-cs"/>
              </a:defRPr>
            </a:pPr>
            <a:endParaRPr lang="en-US"/>
          </a:p>
        </c:txPr>
        <c:crossAx val="315705983"/>
        <c:crosses val="autoZero"/>
        <c:auto val="1"/>
        <c:lblAlgn val="ctr"/>
        <c:lblOffset val="100"/>
        <c:noMultiLvlLbl val="0"/>
      </c:catAx>
      <c:valAx>
        <c:axId val="315705983"/>
        <c:scaling>
          <c:orientation val="minMax"/>
          <c:max val="9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2000" b="1" i="0" dirty="0">
                    <a:solidFill>
                      <a:schemeClr val="tx1"/>
                    </a:solidFill>
                    <a:latin typeface="+mn-lt"/>
                  </a:rPr>
                  <a:t>Response Times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badi MT Condensed Extra Bold" panose="020B0306030101010103" pitchFamily="34" charset="77"/>
                <a:ea typeface="+mn-ea"/>
                <a:cs typeface="+mn-cs"/>
              </a:defRPr>
            </a:pPr>
            <a:endParaRPr lang="en-US"/>
          </a:p>
        </c:txPr>
        <c:crossAx val="1988674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badi MT Condensed Extra Bold" panose="020B0306030101010103" pitchFamily="34" charset="77"/>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Self-reported Task Difficulty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badi MT Condensed Extra Bold" panose="020B0306030101010103"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c:v>
                </c:pt>
                <c:pt idx="1">
                  <c:v>2</c:v>
                </c:pt>
                <c:pt idx="2">
                  <c:v>3</c:v>
                </c:pt>
                <c:pt idx="3">
                  <c:v>4</c:v>
                </c:pt>
              </c:numCache>
            </c:numRef>
          </c:cat>
          <c:val>
            <c:numRef>
              <c:f>Sheet1!$B$2:$B$5</c:f>
              <c:numCache>
                <c:formatCode>General</c:formatCode>
                <c:ptCount val="4"/>
                <c:pt idx="0">
                  <c:v>4.8</c:v>
                </c:pt>
                <c:pt idx="1">
                  <c:v>4.3</c:v>
                </c:pt>
                <c:pt idx="2">
                  <c:v>4.25</c:v>
                </c:pt>
                <c:pt idx="3">
                  <c:v>4</c:v>
                </c:pt>
              </c:numCache>
            </c:numRef>
          </c:val>
          <c:extLst>
            <c:ext xmlns:c16="http://schemas.microsoft.com/office/drawing/2014/chart" uri="{C3380CC4-5D6E-409C-BE32-E72D297353CC}">
              <c16:uniqueId val="{00000000-AE25-044D-B363-5CC9921199E9}"/>
            </c:ext>
          </c:extLst>
        </c:ser>
        <c:dLbls>
          <c:showLegendKey val="0"/>
          <c:showVal val="0"/>
          <c:showCatName val="0"/>
          <c:showSerName val="0"/>
          <c:showPercent val="0"/>
          <c:showBubbleSize val="0"/>
        </c:dLbls>
        <c:gapWidth val="219"/>
        <c:overlap val="-27"/>
        <c:axId val="2030549968"/>
        <c:axId val="2030801392"/>
      </c:barChart>
      <c:catAx>
        <c:axId val="20305499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i="0" dirty="0">
                    <a:latin typeface="Abadi MT Condensed Extra Bold" panose="020B0306030101010103" pitchFamily="34" charset="77"/>
                  </a:rPr>
                  <a:t>Average</a:t>
                </a:r>
                <a:r>
                  <a:rPr lang="en-US" sz="1600" b="1" i="0" baseline="0" dirty="0">
                    <a:latin typeface="Abadi MT Condensed Extra Bold" panose="020B0306030101010103" pitchFamily="34" charset="77"/>
                  </a:rPr>
                  <a:t> scores of difficulty by task</a:t>
                </a:r>
                <a:endParaRPr lang="en-US" sz="1600" b="1" i="0" dirty="0">
                  <a:latin typeface="Abadi MT Condensed Extra Bold" panose="020B0306030101010103" pitchFamily="34" charset="77"/>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badi MT Condensed Extra Bold" panose="020B0306030101010103" pitchFamily="34" charset="77"/>
                <a:ea typeface="+mn-ea"/>
                <a:cs typeface="+mn-cs"/>
              </a:defRPr>
            </a:pPr>
            <a:endParaRPr lang="en-US"/>
          </a:p>
        </c:txPr>
        <c:crossAx val="2030801392"/>
        <c:crosses val="autoZero"/>
        <c:auto val="1"/>
        <c:lblAlgn val="ctr"/>
        <c:lblOffset val="100"/>
        <c:noMultiLvlLbl val="0"/>
      </c:catAx>
      <c:valAx>
        <c:axId val="2030801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Abadi MT Condensed Extra Bold" panose="020B0306030101010103" pitchFamily="34" charset="77"/>
                    <a:ea typeface="+mn-ea"/>
                    <a:cs typeface="+mn-cs"/>
                  </a:defRPr>
                </a:pPr>
                <a:r>
                  <a:rPr lang="en-US" sz="2000" b="1" i="0" dirty="0">
                    <a:latin typeface="Abadi MT Condensed Extra Bold" panose="020B0306030101010103" pitchFamily="34" charset="77"/>
                  </a:rPr>
                  <a:t>Self-rating on task difficulty</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Abadi MT Condensed Extra Bold" panose="020B0306030101010103" pitchFamily="34" charset="77"/>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badi MT Condensed Extra Bold" panose="020B0306030101010103" pitchFamily="34" charset="77"/>
                <a:ea typeface="+mn-ea"/>
                <a:cs typeface="+mn-cs"/>
              </a:defRPr>
            </a:pPr>
            <a:endParaRPr lang="en-US"/>
          </a:p>
        </c:txPr>
        <c:crossAx val="203054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3AA81-B864-4ADE-9471-E6C79C1B7BD6}"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C3E66BD3-54A4-437F-B73E-21CCDBDF0205}">
      <dgm:prSet/>
      <dgm:spPr/>
      <dgm:t>
        <a:bodyPr/>
        <a:lstStyle/>
        <a:p>
          <a:r>
            <a:rPr lang="en-US" dirty="0"/>
            <a:t>Generate</a:t>
          </a:r>
        </a:p>
      </dgm:t>
    </dgm:pt>
    <dgm:pt modelId="{1AB12B6D-8BF9-495E-9FFA-E8D21C2612A4}" type="parTrans" cxnId="{3372E06C-1F1B-4ABB-BC2F-94916FFBA768}">
      <dgm:prSet/>
      <dgm:spPr/>
      <dgm:t>
        <a:bodyPr/>
        <a:lstStyle/>
        <a:p>
          <a:endParaRPr lang="en-US"/>
        </a:p>
      </dgm:t>
    </dgm:pt>
    <dgm:pt modelId="{11B2CF5D-5AFC-4153-AAFF-4A7B653198FC}" type="sibTrans" cxnId="{3372E06C-1F1B-4ABB-BC2F-94916FFBA768}">
      <dgm:prSet/>
      <dgm:spPr/>
      <dgm:t>
        <a:bodyPr/>
        <a:lstStyle/>
        <a:p>
          <a:endParaRPr lang="en-US"/>
        </a:p>
      </dgm:t>
    </dgm:pt>
    <dgm:pt modelId="{C65C43BA-68A5-4567-9603-561BEB0F4F9B}">
      <dgm:prSet/>
      <dgm:spPr/>
      <dgm:t>
        <a:bodyPr/>
        <a:lstStyle/>
        <a:p>
          <a:r>
            <a:rPr lang="en-US"/>
            <a:t>Generate a list of common pain points and goals of users that may impact the development of data visualization tool by October 2022 will allow me to create an easy-to-use tool.</a:t>
          </a:r>
        </a:p>
      </dgm:t>
    </dgm:pt>
    <dgm:pt modelId="{DE9271BF-36A0-4FE1-A9BD-16B47DABAB4D}" type="parTrans" cxnId="{8078FE9A-E767-4762-81C7-DC1AAA57FCC2}">
      <dgm:prSet/>
      <dgm:spPr/>
      <dgm:t>
        <a:bodyPr/>
        <a:lstStyle/>
        <a:p>
          <a:endParaRPr lang="en-US"/>
        </a:p>
      </dgm:t>
    </dgm:pt>
    <dgm:pt modelId="{78668F2A-7795-48BD-A9C9-944EA5EA1271}" type="sibTrans" cxnId="{8078FE9A-E767-4762-81C7-DC1AAA57FCC2}">
      <dgm:prSet/>
      <dgm:spPr/>
      <dgm:t>
        <a:bodyPr/>
        <a:lstStyle/>
        <a:p>
          <a:endParaRPr lang="en-US"/>
        </a:p>
      </dgm:t>
    </dgm:pt>
    <dgm:pt modelId="{CBA84F24-B04D-4DC5-A4F1-5845218C4784}">
      <dgm:prSet/>
      <dgm:spPr/>
      <dgm:t>
        <a:bodyPr/>
        <a:lstStyle/>
        <a:p>
          <a:r>
            <a:rPr lang="en-US"/>
            <a:t>Activity: Interview 5 key users of the last live flight test to understand workflow analysis for both tech leads and researcher groups</a:t>
          </a:r>
        </a:p>
      </dgm:t>
    </dgm:pt>
    <dgm:pt modelId="{8DCD2960-9B50-4C27-A02B-03F803486494}" type="parTrans" cxnId="{1F1A8E8B-ED55-49B5-94F8-EAB1CF8046F9}">
      <dgm:prSet/>
      <dgm:spPr/>
      <dgm:t>
        <a:bodyPr/>
        <a:lstStyle/>
        <a:p>
          <a:endParaRPr lang="en-US"/>
        </a:p>
      </dgm:t>
    </dgm:pt>
    <dgm:pt modelId="{213818A2-B346-4DA7-9A4A-D0E1A8856B6A}" type="sibTrans" cxnId="{1F1A8E8B-ED55-49B5-94F8-EAB1CF8046F9}">
      <dgm:prSet/>
      <dgm:spPr/>
      <dgm:t>
        <a:bodyPr/>
        <a:lstStyle/>
        <a:p>
          <a:endParaRPr lang="en-US"/>
        </a:p>
      </dgm:t>
    </dgm:pt>
    <dgm:pt modelId="{2EEFF59F-ECCC-4710-84E6-630A7E35B4A5}">
      <dgm:prSet/>
      <dgm:spPr/>
      <dgm:t>
        <a:bodyPr/>
        <a:lstStyle/>
        <a:p>
          <a:r>
            <a:rPr lang="en-US"/>
            <a:t>Develop</a:t>
          </a:r>
        </a:p>
      </dgm:t>
    </dgm:pt>
    <dgm:pt modelId="{30D81595-6649-40C3-8106-EB5EBEA995F9}" type="parTrans" cxnId="{92B396E3-8592-44E5-BB79-B95F0507EC32}">
      <dgm:prSet/>
      <dgm:spPr/>
      <dgm:t>
        <a:bodyPr/>
        <a:lstStyle/>
        <a:p>
          <a:endParaRPr lang="en-US"/>
        </a:p>
      </dgm:t>
    </dgm:pt>
    <dgm:pt modelId="{FB7198DC-E78E-4A64-B904-36007249C5E3}" type="sibTrans" cxnId="{92B396E3-8592-44E5-BB79-B95F0507EC32}">
      <dgm:prSet/>
      <dgm:spPr/>
      <dgm:t>
        <a:bodyPr/>
        <a:lstStyle/>
        <a:p>
          <a:endParaRPr lang="en-US"/>
        </a:p>
      </dgm:t>
    </dgm:pt>
    <dgm:pt modelId="{815A68E5-5EF9-4EFD-A8FB-5C149E32C8BB}">
      <dgm:prSet/>
      <dgm:spPr/>
      <dgm:t>
        <a:bodyPr/>
        <a:lstStyle/>
        <a:p>
          <a:r>
            <a:rPr lang="en-US" dirty="0"/>
            <a:t>Develop prototype by November 2022 based on the needs of the users to provide a tool to help them improve team situation awareness to keep flight tests on track.</a:t>
          </a:r>
        </a:p>
      </dgm:t>
    </dgm:pt>
    <dgm:pt modelId="{5BB1BFF0-92B4-4047-A717-2DB9DE14C95C}" type="parTrans" cxnId="{07753AEF-6381-4571-A557-AE0CCFCAD3A9}">
      <dgm:prSet/>
      <dgm:spPr/>
      <dgm:t>
        <a:bodyPr/>
        <a:lstStyle/>
        <a:p>
          <a:endParaRPr lang="en-US"/>
        </a:p>
      </dgm:t>
    </dgm:pt>
    <dgm:pt modelId="{3A835124-BA5D-4379-AF75-7192F03B531F}" type="sibTrans" cxnId="{07753AEF-6381-4571-A557-AE0CCFCAD3A9}">
      <dgm:prSet/>
      <dgm:spPr/>
      <dgm:t>
        <a:bodyPr/>
        <a:lstStyle/>
        <a:p>
          <a:endParaRPr lang="en-US"/>
        </a:p>
      </dgm:t>
    </dgm:pt>
    <dgm:pt modelId="{EFC2FC96-81F6-407A-B9FC-D16395B8062D}">
      <dgm:prSet/>
      <dgm:spPr/>
      <dgm:t>
        <a:bodyPr/>
        <a:lstStyle/>
        <a:p>
          <a:r>
            <a:rPr lang="en-US"/>
            <a:t>Activity: Create mockups that will be part of the prototype that will be created using Adobe XD</a:t>
          </a:r>
        </a:p>
      </dgm:t>
    </dgm:pt>
    <dgm:pt modelId="{7F9F761A-E27E-47B0-A89B-5807E02E05B5}" type="parTrans" cxnId="{DA3BE113-A9DF-426D-A30C-7416BDF6DED9}">
      <dgm:prSet/>
      <dgm:spPr/>
      <dgm:t>
        <a:bodyPr/>
        <a:lstStyle/>
        <a:p>
          <a:endParaRPr lang="en-US"/>
        </a:p>
      </dgm:t>
    </dgm:pt>
    <dgm:pt modelId="{A1EC822A-A68C-491D-AA0F-7E065F74EDAD}" type="sibTrans" cxnId="{DA3BE113-A9DF-426D-A30C-7416BDF6DED9}">
      <dgm:prSet/>
      <dgm:spPr/>
      <dgm:t>
        <a:bodyPr/>
        <a:lstStyle/>
        <a:p>
          <a:endParaRPr lang="en-US"/>
        </a:p>
      </dgm:t>
    </dgm:pt>
    <dgm:pt modelId="{ADEDEE17-2A20-7F4B-91A9-D07128CE2823}" type="pres">
      <dgm:prSet presAssocID="{D733AA81-B864-4ADE-9471-E6C79C1B7BD6}" presName="Name0" presStyleCnt="0">
        <dgm:presLayoutVars>
          <dgm:dir/>
          <dgm:animLvl val="lvl"/>
          <dgm:resizeHandles val="exact"/>
        </dgm:presLayoutVars>
      </dgm:prSet>
      <dgm:spPr/>
    </dgm:pt>
    <dgm:pt modelId="{821CA342-B95F-6244-9E22-919A7503DD35}" type="pres">
      <dgm:prSet presAssocID="{2EEFF59F-ECCC-4710-84E6-630A7E35B4A5}" presName="boxAndChildren" presStyleCnt="0"/>
      <dgm:spPr/>
    </dgm:pt>
    <dgm:pt modelId="{2FF658E0-410D-184E-BA7D-0FB74059F100}" type="pres">
      <dgm:prSet presAssocID="{2EEFF59F-ECCC-4710-84E6-630A7E35B4A5}" presName="parentTextBox" presStyleLbl="alignNode1" presStyleIdx="0" presStyleCnt="2"/>
      <dgm:spPr/>
    </dgm:pt>
    <dgm:pt modelId="{EFF9CDA5-CE02-8A4E-8B5F-11E3A2B07F69}" type="pres">
      <dgm:prSet presAssocID="{2EEFF59F-ECCC-4710-84E6-630A7E35B4A5}" presName="descendantBox" presStyleLbl="bgAccFollowNode1" presStyleIdx="0" presStyleCnt="2"/>
      <dgm:spPr/>
    </dgm:pt>
    <dgm:pt modelId="{71788FA7-6DA6-6F42-9367-2E2CCD633FC0}" type="pres">
      <dgm:prSet presAssocID="{11B2CF5D-5AFC-4153-AAFF-4A7B653198FC}" presName="sp" presStyleCnt="0"/>
      <dgm:spPr/>
    </dgm:pt>
    <dgm:pt modelId="{BBC7B163-08FE-4F4C-B09B-4B8DCD0BAE5B}" type="pres">
      <dgm:prSet presAssocID="{C3E66BD3-54A4-437F-B73E-21CCDBDF0205}" presName="arrowAndChildren" presStyleCnt="0"/>
      <dgm:spPr/>
    </dgm:pt>
    <dgm:pt modelId="{2495279C-2C09-DD4E-BD79-2B88CF8DC314}" type="pres">
      <dgm:prSet presAssocID="{C3E66BD3-54A4-437F-B73E-21CCDBDF0205}" presName="parentTextArrow" presStyleLbl="node1" presStyleIdx="0" presStyleCnt="0"/>
      <dgm:spPr/>
    </dgm:pt>
    <dgm:pt modelId="{CB158457-D04D-E24F-AA6B-88F84CD84883}" type="pres">
      <dgm:prSet presAssocID="{C3E66BD3-54A4-437F-B73E-21CCDBDF0205}" presName="arrow" presStyleLbl="alignNode1" presStyleIdx="1" presStyleCnt="2"/>
      <dgm:spPr/>
    </dgm:pt>
    <dgm:pt modelId="{57FE9F1A-536A-FF49-9F46-A2EFA0971A9D}" type="pres">
      <dgm:prSet presAssocID="{C3E66BD3-54A4-437F-B73E-21CCDBDF0205}" presName="descendantArrow" presStyleLbl="bgAccFollowNode1" presStyleIdx="1" presStyleCnt="2"/>
      <dgm:spPr/>
    </dgm:pt>
  </dgm:ptLst>
  <dgm:cxnLst>
    <dgm:cxn modelId="{8F7D2603-7351-3447-818B-102B0BE81FCD}" type="presOf" srcId="{D733AA81-B864-4ADE-9471-E6C79C1B7BD6}" destId="{ADEDEE17-2A20-7F4B-91A9-D07128CE2823}" srcOrd="0" destOrd="0" presId="urn:microsoft.com/office/officeart/2016/7/layout/VerticalDownArrowProcess"/>
    <dgm:cxn modelId="{DA3BE113-A9DF-426D-A30C-7416BDF6DED9}" srcId="{815A68E5-5EF9-4EFD-A8FB-5C149E32C8BB}" destId="{EFC2FC96-81F6-407A-B9FC-D16395B8062D}" srcOrd="0" destOrd="0" parTransId="{7F9F761A-E27E-47B0-A89B-5807E02E05B5}" sibTransId="{A1EC822A-A68C-491D-AA0F-7E065F74EDAD}"/>
    <dgm:cxn modelId="{1387D920-75E3-484E-A117-7658EF848475}" type="presOf" srcId="{815A68E5-5EF9-4EFD-A8FB-5C149E32C8BB}" destId="{EFF9CDA5-CE02-8A4E-8B5F-11E3A2B07F69}" srcOrd="0" destOrd="0" presId="urn:microsoft.com/office/officeart/2016/7/layout/VerticalDownArrowProcess"/>
    <dgm:cxn modelId="{6690663A-3B3A-494C-B4BF-29A6B0685B43}" type="presOf" srcId="{C3E66BD3-54A4-437F-B73E-21CCDBDF0205}" destId="{CB158457-D04D-E24F-AA6B-88F84CD84883}" srcOrd="1" destOrd="0" presId="urn:microsoft.com/office/officeart/2016/7/layout/VerticalDownArrowProcess"/>
    <dgm:cxn modelId="{0EA62A52-9E3A-2641-B6B2-0783429E3D75}" type="presOf" srcId="{2EEFF59F-ECCC-4710-84E6-630A7E35B4A5}" destId="{2FF658E0-410D-184E-BA7D-0FB74059F100}" srcOrd="0" destOrd="0" presId="urn:microsoft.com/office/officeart/2016/7/layout/VerticalDownArrowProcess"/>
    <dgm:cxn modelId="{3372E06C-1F1B-4ABB-BC2F-94916FFBA768}" srcId="{D733AA81-B864-4ADE-9471-E6C79C1B7BD6}" destId="{C3E66BD3-54A4-437F-B73E-21CCDBDF0205}" srcOrd="0" destOrd="0" parTransId="{1AB12B6D-8BF9-495E-9FFA-E8D21C2612A4}" sibTransId="{11B2CF5D-5AFC-4153-AAFF-4A7B653198FC}"/>
    <dgm:cxn modelId="{256B4F7F-3F77-8342-AA23-6A7669600783}" type="presOf" srcId="{EFC2FC96-81F6-407A-B9FC-D16395B8062D}" destId="{EFF9CDA5-CE02-8A4E-8B5F-11E3A2B07F69}" srcOrd="0" destOrd="1" presId="urn:microsoft.com/office/officeart/2016/7/layout/VerticalDownArrowProcess"/>
    <dgm:cxn modelId="{1F1A8E8B-ED55-49B5-94F8-EAB1CF8046F9}" srcId="{C65C43BA-68A5-4567-9603-561BEB0F4F9B}" destId="{CBA84F24-B04D-4DC5-A4F1-5845218C4784}" srcOrd="0" destOrd="0" parTransId="{8DCD2960-9B50-4C27-A02B-03F803486494}" sibTransId="{213818A2-B346-4DA7-9A4A-D0E1A8856B6A}"/>
    <dgm:cxn modelId="{8078FE9A-E767-4762-81C7-DC1AAA57FCC2}" srcId="{C3E66BD3-54A4-437F-B73E-21CCDBDF0205}" destId="{C65C43BA-68A5-4567-9603-561BEB0F4F9B}" srcOrd="0" destOrd="0" parTransId="{DE9271BF-36A0-4FE1-A9BD-16B47DABAB4D}" sibTransId="{78668F2A-7795-48BD-A9C9-944EA5EA1271}"/>
    <dgm:cxn modelId="{4C04D9A1-DFA1-BE4E-993B-1ACBCEA5A2E3}" type="presOf" srcId="{C65C43BA-68A5-4567-9603-561BEB0F4F9B}" destId="{57FE9F1A-536A-FF49-9F46-A2EFA0971A9D}" srcOrd="0" destOrd="0" presId="urn:microsoft.com/office/officeart/2016/7/layout/VerticalDownArrowProcess"/>
    <dgm:cxn modelId="{FB8E67BB-8F7E-5946-B6B4-9052B9777CA5}" type="presOf" srcId="{CBA84F24-B04D-4DC5-A4F1-5845218C4784}" destId="{57FE9F1A-536A-FF49-9F46-A2EFA0971A9D}" srcOrd="0" destOrd="1" presId="urn:microsoft.com/office/officeart/2016/7/layout/VerticalDownArrowProcess"/>
    <dgm:cxn modelId="{92B396E3-8592-44E5-BB79-B95F0507EC32}" srcId="{D733AA81-B864-4ADE-9471-E6C79C1B7BD6}" destId="{2EEFF59F-ECCC-4710-84E6-630A7E35B4A5}" srcOrd="1" destOrd="0" parTransId="{30D81595-6649-40C3-8106-EB5EBEA995F9}" sibTransId="{FB7198DC-E78E-4A64-B904-36007249C5E3}"/>
    <dgm:cxn modelId="{1CBCCBEE-1B32-544E-8A10-0E14D9EB9477}" type="presOf" srcId="{C3E66BD3-54A4-437F-B73E-21CCDBDF0205}" destId="{2495279C-2C09-DD4E-BD79-2B88CF8DC314}" srcOrd="0" destOrd="0" presId="urn:microsoft.com/office/officeart/2016/7/layout/VerticalDownArrowProcess"/>
    <dgm:cxn modelId="{07753AEF-6381-4571-A557-AE0CCFCAD3A9}" srcId="{2EEFF59F-ECCC-4710-84E6-630A7E35B4A5}" destId="{815A68E5-5EF9-4EFD-A8FB-5C149E32C8BB}" srcOrd="0" destOrd="0" parTransId="{5BB1BFF0-92B4-4047-A717-2DB9DE14C95C}" sibTransId="{3A835124-BA5D-4379-AF75-7192F03B531F}"/>
    <dgm:cxn modelId="{52A14777-D105-D24A-96C2-C89AEA78A97A}" type="presParOf" srcId="{ADEDEE17-2A20-7F4B-91A9-D07128CE2823}" destId="{821CA342-B95F-6244-9E22-919A7503DD35}" srcOrd="0" destOrd="0" presId="urn:microsoft.com/office/officeart/2016/7/layout/VerticalDownArrowProcess"/>
    <dgm:cxn modelId="{0FDD48F2-ABD5-B342-900D-1F0277174136}" type="presParOf" srcId="{821CA342-B95F-6244-9E22-919A7503DD35}" destId="{2FF658E0-410D-184E-BA7D-0FB74059F100}" srcOrd="0" destOrd="0" presId="urn:microsoft.com/office/officeart/2016/7/layout/VerticalDownArrowProcess"/>
    <dgm:cxn modelId="{609E947B-4545-7243-9200-65EAF1C8BFC4}" type="presParOf" srcId="{821CA342-B95F-6244-9E22-919A7503DD35}" destId="{EFF9CDA5-CE02-8A4E-8B5F-11E3A2B07F69}" srcOrd="1" destOrd="0" presId="urn:microsoft.com/office/officeart/2016/7/layout/VerticalDownArrowProcess"/>
    <dgm:cxn modelId="{5FD4E546-4802-2A4E-A64A-1F6BC151B02B}" type="presParOf" srcId="{ADEDEE17-2A20-7F4B-91A9-D07128CE2823}" destId="{71788FA7-6DA6-6F42-9367-2E2CCD633FC0}" srcOrd="1" destOrd="0" presId="urn:microsoft.com/office/officeart/2016/7/layout/VerticalDownArrowProcess"/>
    <dgm:cxn modelId="{1840DB6E-F4F4-4A42-B1EE-EB30B7FB6691}" type="presParOf" srcId="{ADEDEE17-2A20-7F4B-91A9-D07128CE2823}" destId="{BBC7B163-08FE-4F4C-B09B-4B8DCD0BAE5B}" srcOrd="2" destOrd="0" presId="urn:microsoft.com/office/officeart/2016/7/layout/VerticalDownArrowProcess"/>
    <dgm:cxn modelId="{DB61BA54-7191-D449-8287-121C9560D1A9}" type="presParOf" srcId="{BBC7B163-08FE-4F4C-B09B-4B8DCD0BAE5B}" destId="{2495279C-2C09-DD4E-BD79-2B88CF8DC314}" srcOrd="0" destOrd="0" presId="urn:microsoft.com/office/officeart/2016/7/layout/VerticalDownArrowProcess"/>
    <dgm:cxn modelId="{B1820451-E23C-1145-BC8A-B8516957A0F3}" type="presParOf" srcId="{BBC7B163-08FE-4F4C-B09B-4B8DCD0BAE5B}" destId="{CB158457-D04D-E24F-AA6B-88F84CD84883}" srcOrd="1" destOrd="0" presId="urn:microsoft.com/office/officeart/2016/7/layout/VerticalDownArrowProcess"/>
    <dgm:cxn modelId="{E30E1E6E-3472-484E-98B7-0F95AA8B68FF}" type="presParOf" srcId="{BBC7B163-08FE-4F4C-B09B-4B8DCD0BAE5B}" destId="{57FE9F1A-536A-FF49-9F46-A2EFA0971A9D}"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39473-E499-4352-BE4D-1FFE62A2AA38}"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lang="en-US"/>
        </a:p>
      </dgm:t>
    </dgm:pt>
    <dgm:pt modelId="{8DE11EBF-DEA8-4BEE-8D00-0607CBF6D369}">
      <dgm:prSet/>
      <dgm:spPr/>
      <dgm:t>
        <a:bodyPr/>
        <a:lstStyle/>
        <a:p>
          <a:r>
            <a:rPr lang="en-US" b="1"/>
            <a:t>Work flow analysis:</a:t>
          </a:r>
          <a:endParaRPr lang="en-US"/>
        </a:p>
      </dgm:t>
    </dgm:pt>
    <dgm:pt modelId="{1583DF4B-8E5A-403B-9DD2-949186E11399}" type="parTrans" cxnId="{EFE1D7D9-7FA8-42E8-8EB8-F249CA5254CC}">
      <dgm:prSet/>
      <dgm:spPr/>
      <dgm:t>
        <a:bodyPr/>
        <a:lstStyle/>
        <a:p>
          <a:endParaRPr lang="en-US"/>
        </a:p>
      </dgm:t>
    </dgm:pt>
    <dgm:pt modelId="{2AB46242-9819-4BF1-9292-8AA9C56AFA44}" type="sibTrans" cxnId="{EFE1D7D9-7FA8-42E8-8EB8-F249CA5254CC}">
      <dgm:prSet/>
      <dgm:spPr/>
      <dgm:t>
        <a:bodyPr/>
        <a:lstStyle/>
        <a:p>
          <a:endParaRPr lang="en-US"/>
        </a:p>
      </dgm:t>
    </dgm:pt>
    <dgm:pt modelId="{B6C9A799-150B-4E16-A948-9B322D6663CB}">
      <dgm:prSet/>
      <dgm:spPr/>
      <dgm:t>
        <a:bodyPr/>
        <a:lstStyle/>
        <a:p>
          <a:r>
            <a:rPr lang="en-US"/>
            <a:t>Interviews will reveal current workflow.</a:t>
          </a:r>
        </a:p>
      </dgm:t>
    </dgm:pt>
    <dgm:pt modelId="{05347413-0A07-46DE-972E-E7B0495EC29B}" type="parTrans" cxnId="{5FAC0B1C-9B01-4173-AC40-FDD871FD1C93}">
      <dgm:prSet/>
      <dgm:spPr/>
      <dgm:t>
        <a:bodyPr/>
        <a:lstStyle/>
        <a:p>
          <a:endParaRPr lang="en-US"/>
        </a:p>
      </dgm:t>
    </dgm:pt>
    <dgm:pt modelId="{C08451E1-14A7-4A62-80A2-677A4DD4E829}" type="sibTrans" cxnId="{5FAC0B1C-9B01-4173-AC40-FDD871FD1C93}">
      <dgm:prSet/>
      <dgm:spPr/>
      <dgm:t>
        <a:bodyPr/>
        <a:lstStyle/>
        <a:p>
          <a:endParaRPr lang="en-US"/>
        </a:p>
      </dgm:t>
    </dgm:pt>
    <dgm:pt modelId="{64B1FF54-4224-46FE-B7DC-70D85FB63634}">
      <dgm:prSet/>
      <dgm:spPr/>
      <dgm:t>
        <a:bodyPr/>
        <a:lstStyle/>
        <a:p>
          <a:r>
            <a:rPr lang="en-US"/>
            <a:t>Examine problems and inefficiencies.</a:t>
          </a:r>
        </a:p>
      </dgm:t>
    </dgm:pt>
    <dgm:pt modelId="{BF0C7686-9A37-44CC-970F-50F1A91FE640}" type="parTrans" cxnId="{8BD45E22-AF50-4F12-B7AA-058071756C19}">
      <dgm:prSet/>
      <dgm:spPr/>
      <dgm:t>
        <a:bodyPr/>
        <a:lstStyle/>
        <a:p>
          <a:endParaRPr lang="en-US"/>
        </a:p>
      </dgm:t>
    </dgm:pt>
    <dgm:pt modelId="{A24D202D-E1AB-439A-A9E0-2284976365A2}" type="sibTrans" cxnId="{8BD45E22-AF50-4F12-B7AA-058071756C19}">
      <dgm:prSet/>
      <dgm:spPr/>
      <dgm:t>
        <a:bodyPr/>
        <a:lstStyle/>
        <a:p>
          <a:endParaRPr lang="en-US"/>
        </a:p>
      </dgm:t>
    </dgm:pt>
    <dgm:pt modelId="{B23381D3-00D6-47B7-A23C-28EEA8A29FCD}">
      <dgm:prSet/>
      <dgm:spPr/>
      <dgm:t>
        <a:bodyPr/>
        <a:lstStyle/>
        <a:p>
          <a:r>
            <a:rPr lang="en-US" b="1"/>
            <a:t>Usability test:</a:t>
          </a:r>
          <a:endParaRPr lang="en-US"/>
        </a:p>
      </dgm:t>
    </dgm:pt>
    <dgm:pt modelId="{F313A5C6-BC28-47F3-ADDF-987CBDC56403}" type="parTrans" cxnId="{E4BF9BEF-540E-4ADA-93C8-B579C8AFBD11}">
      <dgm:prSet/>
      <dgm:spPr/>
      <dgm:t>
        <a:bodyPr/>
        <a:lstStyle/>
        <a:p>
          <a:endParaRPr lang="en-US"/>
        </a:p>
      </dgm:t>
    </dgm:pt>
    <dgm:pt modelId="{30B1BC34-13B4-47F5-AD41-A6C39C27CB7A}" type="sibTrans" cxnId="{E4BF9BEF-540E-4ADA-93C8-B579C8AFBD11}">
      <dgm:prSet/>
      <dgm:spPr/>
      <dgm:t>
        <a:bodyPr/>
        <a:lstStyle/>
        <a:p>
          <a:endParaRPr lang="en-US"/>
        </a:p>
      </dgm:t>
    </dgm:pt>
    <dgm:pt modelId="{8987DA85-AF3D-4956-BF91-7954364EC7B5}">
      <dgm:prSet/>
      <dgm:spPr/>
      <dgm:t>
        <a:bodyPr/>
        <a:lstStyle/>
        <a:p>
          <a:pPr>
            <a:buNone/>
          </a:pPr>
          <a:r>
            <a:rPr lang="en-US" dirty="0"/>
            <a:t>Use Adobe XD prototype to test 6 participants</a:t>
          </a:r>
        </a:p>
      </dgm:t>
    </dgm:pt>
    <dgm:pt modelId="{072D304A-EE72-4F42-8EDC-0DCED9A6BB1D}" type="parTrans" cxnId="{56724A82-7844-4D72-8EDC-289946CD7082}">
      <dgm:prSet/>
      <dgm:spPr/>
      <dgm:t>
        <a:bodyPr/>
        <a:lstStyle/>
        <a:p>
          <a:endParaRPr lang="en-US"/>
        </a:p>
      </dgm:t>
    </dgm:pt>
    <dgm:pt modelId="{A0EAC977-E2E7-4796-9A99-E0B241D46517}" type="sibTrans" cxnId="{56724A82-7844-4D72-8EDC-289946CD7082}">
      <dgm:prSet/>
      <dgm:spPr/>
      <dgm:t>
        <a:bodyPr/>
        <a:lstStyle/>
        <a:p>
          <a:endParaRPr lang="en-US"/>
        </a:p>
      </dgm:t>
    </dgm:pt>
    <dgm:pt modelId="{09C29D74-877B-F342-ACA5-D823F3F51CAF}">
      <dgm:prSet/>
      <dgm:spPr/>
      <dgm:t>
        <a:bodyPr/>
        <a:lstStyle/>
        <a:p>
          <a:pPr>
            <a:buNone/>
          </a:pPr>
          <a:r>
            <a:rPr lang="en-US" dirty="0"/>
            <a:t>Measuring user perception, response time and task difficulty</a:t>
          </a:r>
        </a:p>
      </dgm:t>
    </dgm:pt>
    <dgm:pt modelId="{E9858B7F-49E1-DE4F-8D29-A905F8EEDF96}" type="parTrans" cxnId="{C7067F42-0054-EA40-AE3E-BADEBD5A746D}">
      <dgm:prSet/>
      <dgm:spPr/>
      <dgm:t>
        <a:bodyPr/>
        <a:lstStyle/>
        <a:p>
          <a:endParaRPr lang="en-US"/>
        </a:p>
      </dgm:t>
    </dgm:pt>
    <dgm:pt modelId="{431D7B01-C70C-1145-BEE0-9D07D12B900A}" type="sibTrans" cxnId="{C7067F42-0054-EA40-AE3E-BADEBD5A746D}">
      <dgm:prSet/>
      <dgm:spPr/>
      <dgm:t>
        <a:bodyPr/>
        <a:lstStyle/>
        <a:p>
          <a:endParaRPr lang="en-US"/>
        </a:p>
      </dgm:t>
    </dgm:pt>
    <dgm:pt modelId="{A3F80546-9265-4F4F-B605-CD617DBCA529}">
      <dgm:prSet/>
      <dgm:spPr/>
      <dgm:t>
        <a:bodyPr/>
        <a:lstStyle/>
        <a:p>
          <a:pPr>
            <a:buNone/>
          </a:pPr>
          <a:r>
            <a:rPr lang="en-US" dirty="0"/>
            <a:t>4 task of varying difficulty</a:t>
          </a:r>
        </a:p>
      </dgm:t>
    </dgm:pt>
    <dgm:pt modelId="{7E765AAF-51C5-CC44-A545-7595FA0D9C33}" type="parTrans" cxnId="{CB358D55-C060-FA46-BD7F-773EB44752B5}">
      <dgm:prSet/>
      <dgm:spPr/>
      <dgm:t>
        <a:bodyPr/>
        <a:lstStyle/>
        <a:p>
          <a:endParaRPr lang="en-US"/>
        </a:p>
      </dgm:t>
    </dgm:pt>
    <dgm:pt modelId="{C73C46CD-9D5E-D949-A898-91013623F33E}" type="sibTrans" cxnId="{CB358D55-C060-FA46-BD7F-773EB44752B5}">
      <dgm:prSet/>
      <dgm:spPr/>
      <dgm:t>
        <a:bodyPr/>
        <a:lstStyle/>
        <a:p>
          <a:endParaRPr lang="en-US"/>
        </a:p>
      </dgm:t>
    </dgm:pt>
    <dgm:pt modelId="{1532DC8B-C5D4-3B45-8A44-D35F3E78F9C0}" type="pres">
      <dgm:prSet presAssocID="{A6F39473-E499-4352-BE4D-1FFE62A2AA38}" presName="theList" presStyleCnt="0">
        <dgm:presLayoutVars>
          <dgm:dir/>
          <dgm:animLvl val="lvl"/>
          <dgm:resizeHandles val="exact"/>
        </dgm:presLayoutVars>
      </dgm:prSet>
      <dgm:spPr/>
    </dgm:pt>
    <dgm:pt modelId="{5F39E5C6-A9AA-5847-B0C4-AFA214EFF089}" type="pres">
      <dgm:prSet presAssocID="{8DE11EBF-DEA8-4BEE-8D00-0607CBF6D369}" presName="compNode" presStyleCnt="0"/>
      <dgm:spPr/>
    </dgm:pt>
    <dgm:pt modelId="{CBE47EAC-C56F-CF4E-9854-A90FD50D2A86}" type="pres">
      <dgm:prSet presAssocID="{8DE11EBF-DEA8-4BEE-8D00-0607CBF6D369}" presName="noGeometry" presStyleCnt="0"/>
      <dgm:spPr/>
    </dgm:pt>
    <dgm:pt modelId="{88437231-609C-6E44-96C7-ACE387662AD2}" type="pres">
      <dgm:prSet presAssocID="{8DE11EBF-DEA8-4BEE-8D00-0607CBF6D369}" presName="childTextVisible" presStyleLbl="bgAccFollowNode1" presStyleIdx="0" presStyleCnt="2">
        <dgm:presLayoutVars>
          <dgm:bulletEnabled val="1"/>
        </dgm:presLayoutVars>
      </dgm:prSet>
      <dgm:spPr/>
    </dgm:pt>
    <dgm:pt modelId="{541ACE3F-AD23-C545-8374-495022D1F3D7}" type="pres">
      <dgm:prSet presAssocID="{8DE11EBF-DEA8-4BEE-8D00-0607CBF6D369}" presName="childTextHidden" presStyleLbl="bgAccFollowNode1" presStyleIdx="0" presStyleCnt="2"/>
      <dgm:spPr/>
    </dgm:pt>
    <dgm:pt modelId="{D1451B2D-B1EC-EC49-A81E-9C45A4BCB33D}" type="pres">
      <dgm:prSet presAssocID="{8DE11EBF-DEA8-4BEE-8D00-0607CBF6D369}" presName="parentText" presStyleLbl="node1" presStyleIdx="0" presStyleCnt="2">
        <dgm:presLayoutVars>
          <dgm:chMax val="1"/>
          <dgm:bulletEnabled val="1"/>
        </dgm:presLayoutVars>
      </dgm:prSet>
      <dgm:spPr/>
    </dgm:pt>
    <dgm:pt modelId="{6249BB6A-FEA7-7147-8F34-D8E90FCF23F9}" type="pres">
      <dgm:prSet presAssocID="{8DE11EBF-DEA8-4BEE-8D00-0607CBF6D369}" presName="aSpace" presStyleCnt="0"/>
      <dgm:spPr/>
    </dgm:pt>
    <dgm:pt modelId="{C3E68E4D-A0E8-A043-A36F-9595B291F834}" type="pres">
      <dgm:prSet presAssocID="{B23381D3-00D6-47B7-A23C-28EEA8A29FCD}" presName="compNode" presStyleCnt="0"/>
      <dgm:spPr/>
    </dgm:pt>
    <dgm:pt modelId="{98C46914-1BFE-D744-8802-7C0B38AA7F33}" type="pres">
      <dgm:prSet presAssocID="{B23381D3-00D6-47B7-A23C-28EEA8A29FCD}" presName="noGeometry" presStyleCnt="0"/>
      <dgm:spPr/>
    </dgm:pt>
    <dgm:pt modelId="{99EAA1A1-1764-2740-8436-889DC1C64ED5}" type="pres">
      <dgm:prSet presAssocID="{B23381D3-00D6-47B7-A23C-28EEA8A29FCD}" presName="childTextVisible" presStyleLbl="bgAccFollowNode1" presStyleIdx="1" presStyleCnt="2">
        <dgm:presLayoutVars>
          <dgm:bulletEnabled val="1"/>
        </dgm:presLayoutVars>
      </dgm:prSet>
      <dgm:spPr/>
    </dgm:pt>
    <dgm:pt modelId="{F130C53B-FE4F-3B4A-B48B-195341E269A6}" type="pres">
      <dgm:prSet presAssocID="{B23381D3-00D6-47B7-A23C-28EEA8A29FCD}" presName="childTextHidden" presStyleLbl="bgAccFollowNode1" presStyleIdx="1" presStyleCnt="2"/>
      <dgm:spPr/>
    </dgm:pt>
    <dgm:pt modelId="{E4922354-979F-0A4D-A50F-1D60157B5E52}" type="pres">
      <dgm:prSet presAssocID="{B23381D3-00D6-47B7-A23C-28EEA8A29FCD}" presName="parentText" presStyleLbl="node1" presStyleIdx="1" presStyleCnt="2">
        <dgm:presLayoutVars>
          <dgm:chMax val="1"/>
          <dgm:bulletEnabled val="1"/>
        </dgm:presLayoutVars>
      </dgm:prSet>
      <dgm:spPr/>
    </dgm:pt>
  </dgm:ptLst>
  <dgm:cxnLst>
    <dgm:cxn modelId="{A0567903-FB0B-B345-B040-30D267302B29}" type="presOf" srcId="{A6F39473-E499-4352-BE4D-1FFE62A2AA38}" destId="{1532DC8B-C5D4-3B45-8A44-D35F3E78F9C0}" srcOrd="0" destOrd="0" presId="urn:microsoft.com/office/officeart/2005/8/layout/hProcess6"/>
    <dgm:cxn modelId="{1F66430A-E0C5-244B-A7CF-C67AB8FC05F2}" type="presOf" srcId="{09C29D74-877B-F342-ACA5-D823F3F51CAF}" destId="{F130C53B-FE4F-3B4A-B48B-195341E269A6}" srcOrd="1" destOrd="2" presId="urn:microsoft.com/office/officeart/2005/8/layout/hProcess6"/>
    <dgm:cxn modelId="{04A71E16-1E2D-8742-A5BD-D72239E83A88}" type="presOf" srcId="{64B1FF54-4224-46FE-B7DC-70D85FB63634}" destId="{88437231-609C-6E44-96C7-ACE387662AD2}" srcOrd="0" destOrd="1" presId="urn:microsoft.com/office/officeart/2005/8/layout/hProcess6"/>
    <dgm:cxn modelId="{FF6F511A-C54A-C240-9C9E-12587AE8251C}" type="presOf" srcId="{8987DA85-AF3D-4956-BF91-7954364EC7B5}" destId="{F130C53B-FE4F-3B4A-B48B-195341E269A6}" srcOrd="1" destOrd="0" presId="urn:microsoft.com/office/officeart/2005/8/layout/hProcess6"/>
    <dgm:cxn modelId="{5FAC0B1C-9B01-4173-AC40-FDD871FD1C93}" srcId="{8DE11EBF-DEA8-4BEE-8D00-0607CBF6D369}" destId="{B6C9A799-150B-4E16-A948-9B322D6663CB}" srcOrd="0" destOrd="0" parTransId="{05347413-0A07-46DE-972E-E7B0495EC29B}" sibTransId="{C08451E1-14A7-4A62-80A2-677A4DD4E829}"/>
    <dgm:cxn modelId="{F5F1ED21-65B6-DB44-A4BC-F7238E4ADF56}" type="presOf" srcId="{64B1FF54-4224-46FE-B7DC-70D85FB63634}" destId="{541ACE3F-AD23-C545-8374-495022D1F3D7}" srcOrd="1" destOrd="1" presId="urn:microsoft.com/office/officeart/2005/8/layout/hProcess6"/>
    <dgm:cxn modelId="{8BD45E22-AF50-4F12-B7AA-058071756C19}" srcId="{8DE11EBF-DEA8-4BEE-8D00-0607CBF6D369}" destId="{64B1FF54-4224-46FE-B7DC-70D85FB63634}" srcOrd="1" destOrd="0" parTransId="{BF0C7686-9A37-44CC-970F-50F1A91FE640}" sibTransId="{A24D202D-E1AB-439A-A9E0-2284976365A2}"/>
    <dgm:cxn modelId="{DDA2612F-A533-A147-BAB7-1326563E59FE}" type="presOf" srcId="{8987DA85-AF3D-4956-BF91-7954364EC7B5}" destId="{99EAA1A1-1764-2740-8436-889DC1C64ED5}" srcOrd="0" destOrd="0" presId="urn:microsoft.com/office/officeart/2005/8/layout/hProcess6"/>
    <dgm:cxn modelId="{C7067F42-0054-EA40-AE3E-BADEBD5A746D}" srcId="{B23381D3-00D6-47B7-A23C-28EEA8A29FCD}" destId="{09C29D74-877B-F342-ACA5-D823F3F51CAF}" srcOrd="2" destOrd="0" parTransId="{E9858B7F-49E1-DE4F-8D29-A905F8EEDF96}" sibTransId="{431D7B01-C70C-1145-BEE0-9D07D12B900A}"/>
    <dgm:cxn modelId="{F3F2E650-2AE3-EC44-92E1-B281CE96B2EB}" type="presOf" srcId="{B6C9A799-150B-4E16-A948-9B322D6663CB}" destId="{88437231-609C-6E44-96C7-ACE387662AD2}" srcOrd="0" destOrd="0" presId="urn:microsoft.com/office/officeart/2005/8/layout/hProcess6"/>
    <dgm:cxn modelId="{CB358D55-C060-FA46-BD7F-773EB44752B5}" srcId="{B23381D3-00D6-47B7-A23C-28EEA8A29FCD}" destId="{A3F80546-9265-4F4F-B605-CD617DBCA529}" srcOrd="1" destOrd="0" parTransId="{7E765AAF-51C5-CC44-A545-7595FA0D9C33}" sibTransId="{C73C46CD-9D5E-D949-A898-91013623F33E}"/>
    <dgm:cxn modelId="{2BB0E761-5B0B-834B-9E68-A39CFE0AE57F}" type="presOf" srcId="{B23381D3-00D6-47B7-A23C-28EEA8A29FCD}" destId="{E4922354-979F-0A4D-A50F-1D60157B5E52}" srcOrd="0" destOrd="0" presId="urn:microsoft.com/office/officeart/2005/8/layout/hProcess6"/>
    <dgm:cxn modelId="{7E5E0665-05AC-1648-9DB6-72DE977429C2}" type="presOf" srcId="{8DE11EBF-DEA8-4BEE-8D00-0607CBF6D369}" destId="{D1451B2D-B1EC-EC49-A81E-9C45A4BCB33D}" srcOrd="0" destOrd="0" presId="urn:microsoft.com/office/officeart/2005/8/layout/hProcess6"/>
    <dgm:cxn modelId="{1A4A7865-8764-3649-A1BF-1A7626A57FD9}" type="presOf" srcId="{A3F80546-9265-4F4F-B605-CD617DBCA529}" destId="{99EAA1A1-1764-2740-8436-889DC1C64ED5}" srcOrd="0" destOrd="1" presId="urn:microsoft.com/office/officeart/2005/8/layout/hProcess6"/>
    <dgm:cxn modelId="{B12F0E6B-F0CB-F147-AEF4-D0764483A270}" type="presOf" srcId="{B6C9A799-150B-4E16-A948-9B322D6663CB}" destId="{541ACE3F-AD23-C545-8374-495022D1F3D7}" srcOrd="1" destOrd="0" presId="urn:microsoft.com/office/officeart/2005/8/layout/hProcess6"/>
    <dgm:cxn modelId="{56724A82-7844-4D72-8EDC-289946CD7082}" srcId="{B23381D3-00D6-47B7-A23C-28EEA8A29FCD}" destId="{8987DA85-AF3D-4956-BF91-7954364EC7B5}" srcOrd="0" destOrd="0" parTransId="{072D304A-EE72-4F42-8EDC-0DCED9A6BB1D}" sibTransId="{A0EAC977-E2E7-4796-9A99-E0B241D46517}"/>
    <dgm:cxn modelId="{39A0B38A-5BD4-644B-94D0-82B58010A274}" type="presOf" srcId="{A3F80546-9265-4F4F-B605-CD617DBCA529}" destId="{F130C53B-FE4F-3B4A-B48B-195341E269A6}" srcOrd="1" destOrd="1" presId="urn:microsoft.com/office/officeart/2005/8/layout/hProcess6"/>
    <dgm:cxn modelId="{2C4CFC8F-ABF6-2144-9AD4-7F209073BDE4}" type="presOf" srcId="{09C29D74-877B-F342-ACA5-D823F3F51CAF}" destId="{99EAA1A1-1764-2740-8436-889DC1C64ED5}" srcOrd="0" destOrd="2" presId="urn:microsoft.com/office/officeart/2005/8/layout/hProcess6"/>
    <dgm:cxn modelId="{EFE1D7D9-7FA8-42E8-8EB8-F249CA5254CC}" srcId="{A6F39473-E499-4352-BE4D-1FFE62A2AA38}" destId="{8DE11EBF-DEA8-4BEE-8D00-0607CBF6D369}" srcOrd="0" destOrd="0" parTransId="{1583DF4B-8E5A-403B-9DD2-949186E11399}" sibTransId="{2AB46242-9819-4BF1-9292-8AA9C56AFA44}"/>
    <dgm:cxn modelId="{E4BF9BEF-540E-4ADA-93C8-B579C8AFBD11}" srcId="{A6F39473-E499-4352-BE4D-1FFE62A2AA38}" destId="{B23381D3-00D6-47B7-A23C-28EEA8A29FCD}" srcOrd="1" destOrd="0" parTransId="{F313A5C6-BC28-47F3-ADDF-987CBDC56403}" sibTransId="{30B1BC34-13B4-47F5-AD41-A6C39C27CB7A}"/>
    <dgm:cxn modelId="{1DF562FA-B8FB-0A44-AFEE-2A0310E1321D}" type="presParOf" srcId="{1532DC8B-C5D4-3B45-8A44-D35F3E78F9C0}" destId="{5F39E5C6-A9AA-5847-B0C4-AFA214EFF089}" srcOrd="0" destOrd="0" presId="urn:microsoft.com/office/officeart/2005/8/layout/hProcess6"/>
    <dgm:cxn modelId="{272161E0-43E2-E04A-A553-69CCA883992B}" type="presParOf" srcId="{5F39E5C6-A9AA-5847-B0C4-AFA214EFF089}" destId="{CBE47EAC-C56F-CF4E-9854-A90FD50D2A86}" srcOrd="0" destOrd="0" presId="urn:microsoft.com/office/officeart/2005/8/layout/hProcess6"/>
    <dgm:cxn modelId="{C6CABD5E-4211-3E42-8ABB-A147B4D2ACF7}" type="presParOf" srcId="{5F39E5C6-A9AA-5847-B0C4-AFA214EFF089}" destId="{88437231-609C-6E44-96C7-ACE387662AD2}" srcOrd="1" destOrd="0" presId="urn:microsoft.com/office/officeart/2005/8/layout/hProcess6"/>
    <dgm:cxn modelId="{532E957C-9A68-6441-A6E4-2F24CEFA9045}" type="presParOf" srcId="{5F39E5C6-A9AA-5847-B0C4-AFA214EFF089}" destId="{541ACE3F-AD23-C545-8374-495022D1F3D7}" srcOrd="2" destOrd="0" presId="urn:microsoft.com/office/officeart/2005/8/layout/hProcess6"/>
    <dgm:cxn modelId="{1C5877E6-53F0-8241-8639-7ED464153C8B}" type="presParOf" srcId="{5F39E5C6-A9AA-5847-B0C4-AFA214EFF089}" destId="{D1451B2D-B1EC-EC49-A81E-9C45A4BCB33D}" srcOrd="3" destOrd="0" presId="urn:microsoft.com/office/officeart/2005/8/layout/hProcess6"/>
    <dgm:cxn modelId="{7E0A7265-0F6D-D548-9597-588EC4E2C255}" type="presParOf" srcId="{1532DC8B-C5D4-3B45-8A44-D35F3E78F9C0}" destId="{6249BB6A-FEA7-7147-8F34-D8E90FCF23F9}" srcOrd="1" destOrd="0" presId="urn:microsoft.com/office/officeart/2005/8/layout/hProcess6"/>
    <dgm:cxn modelId="{DFBD7FF7-D4C6-AE4B-887D-46D3C7C55160}" type="presParOf" srcId="{1532DC8B-C5D4-3B45-8A44-D35F3E78F9C0}" destId="{C3E68E4D-A0E8-A043-A36F-9595B291F834}" srcOrd="2" destOrd="0" presId="urn:microsoft.com/office/officeart/2005/8/layout/hProcess6"/>
    <dgm:cxn modelId="{8B298198-8746-6941-A590-7650A1D4E014}" type="presParOf" srcId="{C3E68E4D-A0E8-A043-A36F-9595B291F834}" destId="{98C46914-1BFE-D744-8802-7C0B38AA7F33}" srcOrd="0" destOrd="0" presId="urn:microsoft.com/office/officeart/2005/8/layout/hProcess6"/>
    <dgm:cxn modelId="{636C44DE-0D23-6144-805A-1386AB2A887D}" type="presParOf" srcId="{C3E68E4D-A0E8-A043-A36F-9595B291F834}" destId="{99EAA1A1-1764-2740-8436-889DC1C64ED5}" srcOrd="1" destOrd="0" presId="urn:microsoft.com/office/officeart/2005/8/layout/hProcess6"/>
    <dgm:cxn modelId="{400E437A-31A2-7047-B586-0A978713AE7F}" type="presParOf" srcId="{C3E68E4D-A0E8-A043-A36F-9595B291F834}" destId="{F130C53B-FE4F-3B4A-B48B-195341E269A6}" srcOrd="2" destOrd="0" presId="urn:microsoft.com/office/officeart/2005/8/layout/hProcess6"/>
    <dgm:cxn modelId="{AC09D78B-B8AD-5348-9080-89F7D6614A03}" type="presParOf" srcId="{C3E68E4D-A0E8-A043-A36F-9595B291F834}" destId="{E4922354-979F-0A4D-A50F-1D60157B5E52}"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41C9BC-300D-4F40-9FA2-8A1BBE6CD42A}" type="doc">
      <dgm:prSet loTypeId="urn:microsoft.com/office/officeart/2005/8/layout/process1" loCatId="" qsTypeId="urn:microsoft.com/office/officeart/2005/8/quickstyle/simple1" qsCatId="simple" csTypeId="urn:microsoft.com/office/officeart/2005/8/colors/colorful5" csCatId="colorful" phldr="1"/>
      <dgm:spPr/>
    </dgm:pt>
    <dgm:pt modelId="{74ED5B08-5461-144B-BE17-8C909EE5B9C1}">
      <dgm:prSet phldrT="[Text]"/>
      <dgm:spPr/>
      <dgm:t>
        <a:bodyPr/>
        <a:lstStyle/>
        <a:p>
          <a:r>
            <a:rPr lang="en-US" b="1" i="0" dirty="0">
              <a:latin typeface="Abadi MT Condensed Extra Bold" panose="020B0306030101010103" pitchFamily="34" charset="77"/>
            </a:rPr>
            <a:t>August</a:t>
          </a:r>
        </a:p>
      </dgm:t>
    </dgm:pt>
    <dgm:pt modelId="{CF469BE8-1D50-E04B-945D-172DC3D50E4B}" type="parTrans" cxnId="{7AF5CAD0-2A79-F342-AE09-E5270149476B}">
      <dgm:prSet/>
      <dgm:spPr/>
      <dgm:t>
        <a:bodyPr/>
        <a:lstStyle/>
        <a:p>
          <a:endParaRPr lang="en-US"/>
        </a:p>
      </dgm:t>
    </dgm:pt>
    <dgm:pt modelId="{C0FCCE7B-76D8-5544-AF65-111234B9218A}" type="sibTrans" cxnId="{7AF5CAD0-2A79-F342-AE09-E5270149476B}">
      <dgm:prSet/>
      <dgm:spPr/>
      <dgm:t>
        <a:bodyPr/>
        <a:lstStyle/>
        <a:p>
          <a:endParaRPr lang="en-US"/>
        </a:p>
      </dgm:t>
    </dgm:pt>
    <dgm:pt modelId="{CD46E794-15FC-B04D-A6BC-5D8C894BDD75}">
      <dgm:prSet phldrT="[Text]"/>
      <dgm:spPr/>
      <dgm:t>
        <a:bodyPr/>
        <a:lstStyle/>
        <a:p>
          <a:r>
            <a:rPr lang="en-US" b="1" i="0" dirty="0">
              <a:latin typeface="Abadi MT Condensed Extra Bold" panose="020B0306030101010103" pitchFamily="34" charset="77"/>
            </a:rPr>
            <a:t>Sept </a:t>
          </a:r>
        </a:p>
      </dgm:t>
    </dgm:pt>
    <dgm:pt modelId="{C575F49B-C4BD-9D43-A38D-7B0E67DB1B79}" type="parTrans" cxnId="{FD70BD27-D701-AC41-B17D-6A8A93A235BB}">
      <dgm:prSet/>
      <dgm:spPr/>
      <dgm:t>
        <a:bodyPr/>
        <a:lstStyle/>
        <a:p>
          <a:endParaRPr lang="en-US"/>
        </a:p>
      </dgm:t>
    </dgm:pt>
    <dgm:pt modelId="{97FDB6AE-6E64-F34E-A95A-7F44A16ACB70}" type="sibTrans" cxnId="{FD70BD27-D701-AC41-B17D-6A8A93A235BB}">
      <dgm:prSet/>
      <dgm:spPr/>
      <dgm:t>
        <a:bodyPr/>
        <a:lstStyle/>
        <a:p>
          <a:endParaRPr lang="en-US"/>
        </a:p>
      </dgm:t>
    </dgm:pt>
    <dgm:pt modelId="{7E659B2E-FEA1-4F40-970A-1D3CFE273E04}">
      <dgm:prSet phldrT="[Text]"/>
      <dgm:spPr/>
      <dgm:t>
        <a:bodyPr/>
        <a:lstStyle/>
        <a:p>
          <a:r>
            <a:rPr lang="en-US" b="1" i="0" dirty="0">
              <a:latin typeface="Abadi MT Condensed Extra Bold" panose="020B0306030101010103" pitchFamily="34" charset="77"/>
            </a:rPr>
            <a:t>October</a:t>
          </a:r>
        </a:p>
      </dgm:t>
    </dgm:pt>
    <dgm:pt modelId="{33B4DD5B-446F-7947-BE91-EB5689996A9B}" type="parTrans" cxnId="{295AEC4C-A1AA-B344-B839-7716D23C4DBE}">
      <dgm:prSet/>
      <dgm:spPr/>
      <dgm:t>
        <a:bodyPr/>
        <a:lstStyle/>
        <a:p>
          <a:endParaRPr lang="en-US"/>
        </a:p>
      </dgm:t>
    </dgm:pt>
    <dgm:pt modelId="{DFF4529D-A701-9643-BB4B-3CA3319CFBF8}" type="sibTrans" cxnId="{295AEC4C-A1AA-B344-B839-7716D23C4DBE}">
      <dgm:prSet/>
      <dgm:spPr/>
      <dgm:t>
        <a:bodyPr/>
        <a:lstStyle/>
        <a:p>
          <a:endParaRPr lang="en-US"/>
        </a:p>
      </dgm:t>
    </dgm:pt>
    <dgm:pt modelId="{EC786DE3-0886-E147-9BF2-C71EEA8E7D54}">
      <dgm:prSet phldrT="[Text]"/>
      <dgm:spPr/>
      <dgm:t>
        <a:bodyPr/>
        <a:lstStyle/>
        <a:p>
          <a:r>
            <a:rPr lang="en-US" b="1" i="0" dirty="0">
              <a:latin typeface="Abadi MT Condensed Extra Bold" panose="020B0306030101010103" pitchFamily="34" charset="77"/>
            </a:rPr>
            <a:t>November</a:t>
          </a:r>
        </a:p>
      </dgm:t>
    </dgm:pt>
    <dgm:pt modelId="{EB2F4F8C-59AA-9D4A-B77C-DE1A4BE20FA0}" type="parTrans" cxnId="{F97E2487-0493-604C-A0DA-F5A60771D740}">
      <dgm:prSet/>
      <dgm:spPr/>
      <dgm:t>
        <a:bodyPr/>
        <a:lstStyle/>
        <a:p>
          <a:endParaRPr lang="en-US"/>
        </a:p>
      </dgm:t>
    </dgm:pt>
    <dgm:pt modelId="{39C6A532-3B0E-294D-87D4-8CD16441A3DA}" type="sibTrans" cxnId="{F97E2487-0493-604C-A0DA-F5A60771D740}">
      <dgm:prSet/>
      <dgm:spPr/>
      <dgm:t>
        <a:bodyPr/>
        <a:lstStyle/>
        <a:p>
          <a:endParaRPr lang="en-US"/>
        </a:p>
      </dgm:t>
    </dgm:pt>
    <dgm:pt modelId="{D385A8ED-BD52-0343-AE81-C09C276D8052}">
      <dgm:prSet phldrT="[Text]"/>
      <dgm:spPr/>
      <dgm:t>
        <a:bodyPr/>
        <a:lstStyle/>
        <a:p>
          <a:r>
            <a:rPr lang="en-US" b="1" i="0" dirty="0">
              <a:latin typeface="Abadi MT Condensed Extra Bold" panose="020B0306030101010103" pitchFamily="34" charset="77"/>
            </a:rPr>
            <a:t>December</a:t>
          </a:r>
        </a:p>
      </dgm:t>
    </dgm:pt>
    <dgm:pt modelId="{02E8E00E-CD9B-0F47-B5CE-EF298EBB2FB2}" type="parTrans" cxnId="{1F9888B7-C566-6F46-9A45-3C7F14492422}">
      <dgm:prSet/>
      <dgm:spPr/>
      <dgm:t>
        <a:bodyPr/>
        <a:lstStyle/>
        <a:p>
          <a:endParaRPr lang="en-US"/>
        </a:p>
      </dgm:t>
    </dgm:pt>
    <dgm:pt modelId="{2F6DB326-9D4E-D048-957C-56AC8680179D}" type="sibTrans" cxnId="{1F9888B7-C566-6F46-9A45-3C7F14492422}">
      <dgm:prSet/>
      <dgm:spPr/>
      <dgm:t>
        <a:bodyPr/>
        <a:lstStyle/>
        <a:p>
          <a:endParaRPr lang="en-US"/>
        </a:p>
      </dgm:t>
    </dgm:pt>
    <dgm:pt modelId="{82C4B1AF-5390-B54C-8CC9-96C31335D6B2}" type="pres">
      <dgm:prSet presAssocID="{0F41C9BC-300D-4F40-9FA2-8A1BBE6CD42A}" presName="Name0" presStyleCnt="0">
        <dgm:presLayoutVars>
          <dgm:dir/>
          <dgm:resizeHandles val="exact"/>
        </dgm:presLayoutVars>
      </dgm:prSet>
      <dgm:spPr/>
    </dgm:pt>
    <dgm:pt modelId="{54C3E580-C370-B848-BA3A-F98B77422BC2}" type="pres">
      <dgm:prSet presAssocID="{74ED5B08-5461-144B-BE17-8C909EE5B9C1}" presName="node" presStyleLbl="node1" presStyleIdx="0" presStyleCnt="5">
        <dgm:presLayoutVars>
          <dgm:bulletEnabled val="1"/>
        </dgm:presLayoutVars>
      </dgm:prSet>
      <dgm:spPr/>
    </dgm:pt>
    <dgm:pt modelId="{5632D21C-07A9-9E4B-98D7-F00A81585CCA}" type="pres">
      <dgm:prSet presAssocID="{C0FCCE7B-76D8-5544-AF65-111234B9218A}" presName="sibTrans" presStyleLbl="sibTrans2D1" presStyleIdx="0" presStyleCnt="4"/>
      <dgm:spPr/>
    </dgm:pt>
    <dgm:pt modelId="{34AC4C84-79D8-1648-A348-04E901406823}" type="pres">
      <dgm:prSet presAssocID="{C0FCCE7B-76D8-5544-AF65-111234B9218A}" presName="connectorText" presStyleLbl="sibTrans2D1" presStyleIdx="0" presStyleCnt="4"/>
      <dgm:spPr/>
    </dgm:pt>
    <dgm:pt modelId="{0BF31BB8-7818-3749-9969-BDD138B22CEF}" type="pres">
      <dgm:prSet presAssocID="{CD46E794-15FC-B04D-A6BC-5D8C894BDD75}" presName="node" presStyleLbl="node1" presStyleIdx="1" presStyleCnt="5">
        <dgm:presLayoutVars>
          <dgm:bulletEnabled val="1"/>
        </dgm:presLayoutVars>
      </dgm:prSet>
      <dgm:spPr/>
    </dgm:pt>
    <dgm:pt modelId="{E7E3A6D1-4209-E74B-8D4D-7E5F48F5B1BB}" type="pres">
      <dgm:prSet presAssocID="{97FDB6AE-6E64-F34E-A95A-7F44A16ACB70}" presName="sibTrans" presStyleLbl="sibTrans2D1" presStyleIdx="1" presStyleCnt="4"/>
      <dgm:spPr/>
    </dgm:pt>
    <dgm:pt modelId="{984BC647-A6E6-5543-95F9-BF794EE91BD3}" type="pres">
      <dgm:prSet presAssocID="{97FDB6AE-6E64-F34E-A95A-7F44A16ACB70}" presName="connectorText" presStyleLbl="sibTrans2D1" presStyleIdx="1" presStyleCnt="4"/>
      <dgm:spPr/>
    </dgm:pt>
    <dgm:pt modelId="{122E9A2A-967A-C84C-B3AD-5FAC2D431780}" type="pres">
      <dgm:prSet presAssocID="{7E659B2E-FEA1-4F40-970A-1D3CFE273E04}" presName="node" presStyleLbl="node1" presStyleIdx="2" presStyleCnt="5">
        <dgm:presLayoutVars>
          <dgm:bulletEnabled val="1"/>
        </dgm:presLayoutVars>
      </dgm:prSet>
      <dgm:spPr/>
    </dgm:pt>
    <dgm:pt modelId="{AFD57C83-B98C-2940-A497-21BCED137862}" type="pres">
      <dgm:prSet presAssocID="{DFF4529D-A701-9643-BB4B-3CA3319CFBF8}" presName="sibTrans" presStyleLbl="sibTrans2D1" presStyleIdx="2" presStyleCnt="4"/>
      <dgm:spPr/>
    </dgm:pt>
    <dgm:pt modelId="{CCB64EAA-89C0-B14A-BE20-31B3A6918F11}" type="pres">
      <dgm:prSet presAssocID="{DFF4529D-A701-9643-BB4B-3CA3319CFBF8}" presName="connectorText" presStyleLbl="sibTrans2D1" presStyleIdx="2" presStyleCnt="4"/>
      <dgm:spPr/>
    </dgm:pt>
    <dgm:pt modelId="{A013F236-F88F-7C4A-B1D9-4688CAA195E8}" type="pres">
      <dgm:prSet presAssocID="{EC786DE3-0886-E147-9BF2-C71EEA8E7D54}" presName="node" presStyleLbl="node1" presStyleIdx="3" presStyleCnt="5">
        <dgm:presLayoutVars>
          <dgm:bulletEnabled val="1"/>
        </dgm:presLayoutVars>
      </dgm:prSet>
      <dgm:spPr/>
    </dgm:pt>
    <dgm:pt modelId="{785D5E4A-0B31-B242-8783-62F981DF637A}" type="pres">
      <dgm:prSet presAssocID="{39C6A532-3B0E-294D-87D4-8CD16441A3DA}" presName="sibTrans" presStyleLbl="sibTrans2D1" presStyleIdx="3" presStyleCnt="4"/>
      <dgm:spPr/>
    </dgm:pt>
    <dgm:pt modelId="{EA712388-F3E8-0644-8797-584F82D60F6B}" type="pres">
      <dgm:prSet presAssocID="{39C6A532-3B0E-294D-87D4-8CD16441A3DA}" presName="connectorText" presStyleLbl="sibTrans2D1" presStyleIdx="3" presStyleCnt="4"/>
      <dgm:spPr/>
    </dgm:pt>
    <dgm:pt modelId="{61A11422-98D1-4C48-8A85-B35984B41846}" type="pres">
      <dgm:prSet presAssocID="{D385A8ED-BD52-0343-AE81-C09C276D8052}" presName="node" presStyleLbl="node1" presStyleIdx="4" presStyleCnt="5">
        <dgm:presLayoutVars>
          <dgm:bulletEnabled val="1"/>
        </dgm:presLayoutVars>
      </dgm:prSet>
      <dgm:spPr/>
    </dgm:pt>
  </dgm:ptLst>
  <dgm:cxnLst>
    <dgm:cxn modelId="{7758710C-5A38-D444-A9F4-59AB1BAF7EDA}" type="presOf" srcId="{DFF4529D-A701-9643-BB4B-3CA3319CFBF8}" destId="{CCB64EAA-89C0-B14A-BE20-31B3A6918F11}" srcOrd="1" destOrd="0" presId="urn:microsoft.com/office/officeart/2005/8/layout/process1"/>
    <dgm:cxn modelId="{B77B851F-FDE1-0747-919D-7C45A1E59FDC}" type="presOf" srcId="{74ED5B08-5461-144B-BE17-8C909EE5B9C1}" destId="{54C3E580-C370-B848-BA3A-F98B77422BC2}" srcOrd="0" destOrd="0" presId="urn:microsoft.com/office/officeart/2005/8/layout/process1"/>
    <dgm:cxn modelId="{06EED425-FA8D-0642-A89C-84357FC96CFA}" type="presOf" srcId="{D385A8ED-BD52-0343-AE81-C09C276D8052}" destId="{61A11422-98D1-4C48-8A85-B35984B41846}" srcOrd="0" destOrd="0" presId="urn:microsoft.com/office/officeart/2005/8/layout/process1"/>
    <dgm:cxn modelId="{A03AA727-13D3-CA4D-999D-46B18779F05F}" type="presOf" srcId="{97FDB6AE-6E64-F34E-A95A-7F44A16ACB70}" destId="{E7E3A6D1-4209-E74B-8D4D-7E5F48F5B1BB}" srcOrd="0" destOrd="0" presId="urn:microsoft.com/office/officeart/2005/8/layout/process1"/>
    <dgm:cxn modelId="{FD70BD27-D701-AC41-B17D-6A8A93A235BB}" srcId="{0F41C9BC-300D-4F40-9FA2-8A1BBE6CD42A}" destId="{CD46E794-15FC-B04D-A6BC-5D8C894BDD75}" srcOrd="1" destOrd="0" parTransId="{C575F49B-C4BD-9D43-A38D-7B0E67DB1B79}" sibTransId="{97FDB6AE-6E64-F34E-A95A-7F44A16ACB70}"/>
    <dgm:cxn modelId="{B5B66730-37D7-334E-9DD0-8E368C9CDAAD}" type="presOf" srcId="{CD46E794-15FC-B04D-A6BC-5D8C894BDD75}" destId="{0BF31BB8-7818-3749-9969-BDD138B22CEF}" srcOrd="0" destOrd="0" presId="urn:microsoft.com/office/officeart/2005/8/layout/process1"/>
    <dgm:cxn modelId="{9E950F31-68CC-BC4D-B050-D7F76E5F272C}" type="presOf" srcId="{DFF4529D-A701-9643-BB4B-3CA3319CFBF8}" destId="{AFD57C83-B98C-2940-A497-21BCED137862}" srcOrd="0" destOrd="0" presId="urn:microsoft.com/office/officeart/2005/8/layout/process1"/>
    <dgm:cxn modelId="{75339535-94A8-494E-969E-6612E36632B1}" type="presOf" srcId="{39C6A532-3B0E-294D-87D4-8CD16441A3DA}" destId="{785D5E4A-0B31-B242-8783-62F981DF637A}" srcOrd="0" destOrd="0" presId="urn:microsoft.com/office/officeart/2005/8/layout/process1"/>
    <dgm:cxn modelId="{3CD23E42-0946-CE4A-90D9-932FAF84D9C8}" type="presOf" srcId="{39C6A532-3B0E-294D-87D4-8CD16441A3DA}" destId="{EA712388-F3E8-0644-8797-584F82D60F6B}" srcOrd="1" destOrd="0" presId="urn:microsoft.com/office/officeart/2005/8/layout/process1"/>
    <dgm:cxn modelId="{5850454C-947A-2A44-B13D-79114A4F9370}" type="presOf" srcId="{C0FCCE7B-76D8-5544-AF65-111234B9218A}" destId="{34AC4C84-79D8-1648-A348-04E901406823}" srcOrd="1" destOrd="0" presId="urn:microsoft.com/office/officeart/2005/8/layout/process1"/>
    <dgm:cxn modelId="{295AEC4C-A1AA-B344-B839-7716D23C4DBE}" srcId="{0F41C9BC-300D-4F40-9FA2-8A1BBE6CD42A}" destId="{7E659B2E-FEA1-4F40-970A-1D3CFE273E04}" srcOrd="2" destOrd="0" parTransId="{33B4DD5B-446F-7947-BE91-EB5689996A9B}" sibTransId="{DFF4529D-A701-9643-BB4B-3CA3319CFBF8}"/>
    <dgm:cxn modelId="{A56A0C87-16D7-1244-BF08-B32E273D1D1E}" type="presOf" srcId="{EC786DE3-0886-E147-9BF2-C71EEA8E7D54}" destId="{A013F236-F88F-7C4A-B1D9-4688CAA195E8}" srcOrd="0" destOrd="0" presId="urn:microsoft.com/office/officeart/2005/8/layout/process1"/>
    <dgm:cxn modelId="{F97E2487-0493-604C-A0DA-F5A60771D740}" srcId="{0F41C9BC-300D-4F40-9FA2-8A1BBE6CD42A}" destId="{EC786DE3-0886-E147-9BF2-C71EEA8E7D54}" srcOrd="3" destOrd="0" parTransId="{EB2F4F8C-59AA-9D4A-B77C-DE1A4BE20FA0}" sibTransId="{39C6A532-3B0E-294D-87D4-8CD16441A3DA}"/>
    <dgm:cxn modelId="{18EE7E91-CAF0-D542-AF1C-9577FC572789}" type="presOf" srcId="{7E659B2E-FEA1-4F40-970A-1D3CFE273E04}" destId="{122E9A2A-967A-C84C-B3AD-5FAC2D431780}" srcOrd="0" destOrd="0" presId="urn:microsoft.com/office/officeart/2005/8/layout/process1"/>
    <dgm:cxn modelId="{445932B2-32AA-9B4A-B95C-82FCB674405C}" type="presOf" srcId="{97FDB6AE-6E64-F34E-A95A-7F44A16ACB70}" destId="{984BC647-A6E6-5543-95F9-BF794EE91BD3}" srcOrd="1" destOrd="0" presId="urn:microsoft.com/office/officeart/2005/8/layout/process1"/>
    <dgm:cxn modelId="{1F9888B7-C566-6F46-9A45-3C7F14492422}" srcId="{0F41C9BC-300D-4F40-9FA2-8A1BBE6CD42A}" destId="{D385A8ED-BD52-0343-AE81-C09C276D8052}" srcOrd="4" destOrd="0" parTransId="{02E8E00E-CD9B-0F47-B5CE-EF298EBB2FB2}" sibTransId="{2F6DB326-9D4E-D048-957C-56AC8680179D}"/>
    <dgm:cxn modelId="{7AF5CAD0-2A79-F342-AE09-E5270149476B}" srcId="{0F41C9BC-300D-4F40-9FA2-8A1BBE6CD42A}" destId="{74ED5B08-5461-144B-BE17-8C909EE5B9C1}" srcOrd="0" destOrd="0" parTransId="{CF469BE8-1D50-E04B-945D-172DC3D50E4B}" sibTransId="{C0FCCE7B-76D8-5544-AF65-111234B9218A}"/>
    <dgm:cxn modelId="{31DA15ED-6816-C94A-B9F0-4BD95818551D}" type="presOf" srcId="{C0FCCE7B-76D8-5544-AF65-111234B9218A}" destId="{5632D21C-07A9-9E4B-98D7-F00A81585CCA}" srcOrd="0" destOrd="0" presId="urn:microsoft.com/office/officeart/2005/8/layout/process1"/>
    <dgm:cxn modelId="{CAC363F7-E514-354C-B8B5-CC63EF47C662}" type="presOf" srcId="{0F41C9BC-300D-4F40-9FA2-8A1BBE6CD42A}" destId="{82C4B1AF-5390-B54C-8CC9-96C31335D6B2}" srcOrd="0" destOrd="0" presId="urn:microsoft.com/office/officeart/2005/8/layout/process1"/>
    <dgm:cxn modelId="{221A26F1-196E-6C46-9FDC-CAA523C55F20}" type="presParOf" srcId="{82C4B1AF-5390-B54C-8CC9-96C31335D6B2}" destId="{54C3E580-C370-B848-BA3A-F98B77422BC2}" srcOrd="0" destOrd="0" presId="urn:microsoft.com/office/officeart/2005/8/layout/process1"/>
    <dgm:cxn modelId="{702F2672-2A37-3D4C-8348-0E72450FB12A}" type="presParOf" srcId="{82C4B1AF-5390-B54C-8CC9-96C31335D6B2}" destId="{5632D21C-07A9-9E4B-98D7-F00A81585CCA}" srcOrd="1" destOrd="0" presId="urn:microsoft.com/office/officeart/2005/8/layout/process1"/>
    <dgm:cxn modelId="{D386A405-807A-1F4B-9048-7A89B16037AE}" type="presParOf" srcId="{5632D21C-07A9-9E4B-98D7-F00A81585CCA}" destId="{34AC4C84-79D8-1648-A348-04E901406823}" srcOrd="0" destOrd="0" presId="urn:microsoft.com/office/officeart/2005/8/layout/process1"/>
    <dgm:cxn modelId="{13DE65B6-C86D-1547-A4E2-F054E41C6A80}" type="presParOf" srcId="{82C4B1AF-5390-B54C-8CC9-96C31335D6B2}" destId="{0BF31BB8-7818-3749-9969-BDD138B22CEF}" srcOrd="2" destOrd="0" presId="urn:microsoft.com/office/officeart/2005/8/layout/process1"/>
    <dgm:cxn modelId="{F801BB57-62D3-004F-95D6-6DE75DF62FFB}" type="presParOf" srcId="{82C4B1AF-5390-B54C-8CC9-96C31335D6B2}" destId="{E7E3A6D1-4209-E74B-8D4D-7E5F48F5B1BB}" srcOrd="3" destOrd="0" presId="urn:microsoft.com/office/officeart/2005/8/layout/process1"/>
    <dgm:cxn modelId="{7B12F3CE-8A37-2646-9A51-FCB90919C578}" type="presParOf" srcId="{E7E3A6D1-4209-E74B-8D4D-7E5F48F5B1BB}" destId="{984BC647-A6E6-5543-95F9-BF794EE91BD3}" srcOrd="0" destOrd="0" presId="urn:microsoft.com/office/officeart/2005/8/layout/process1"/>
    <dgm:cxn modelId="{64DC99E0-8248-654F-9A5F-A9FF3CF3984B}" type="presParOf" srcId="{82C4B1AF-5390-B54C-8CC9-96C31335D6B2}" destId="{122E9A2A-967A-C84C-B3AD-5FAC2D431780}" srcOrd="4" destOrd="0" presId="urn:microsoft.com/office/officeart/2005/8/layout/process1"/>
    <dgm:cxn modelId="{D567C837-9190-6046-9E9F-AC27E1E66866}" type="presParOf" srcId="{82C4B1AF-5390-B54C-8CC9-96C31335D6B2}" destId="{AFD57C83-B98C-2940-A497-21BCED137862}" srcOrd="5" destOrd="0" presId="urn:microsoft.com/office/officeart/2005/8/layout/process1"/>
    <dgm:cxn modelId="{1F563D24-E9C9-B048-8134-F108DFB3B500}" type="presParOf" srcId="{AFD57C83-B98C-2940-A497-21BCED137862}" destId="{CCB64EAA-89C0-B14A-BE20-31B3A6918F11}" srcOrd="0" destOrd="0" presId="urn:microsoft.com/office/officeart/2005/8/layout/process1"/>
    <dgm:cxn modelId="{004C67FF-C00D-8342-B773-787AE51E801F}" type="presParOf" srcId="{82C4B1AF-5390-B54C-8CC9-96C31335D6B2}" destId="{A013F236-F88F-7C4A-B1D9-4688CAA195E8}" srcOrd="6" destOrd="0" presId="urn:microsoft.com/office/officeart/2005/8/layout/process1"/>
    <dgm:cxn modelId="{CCFACA76-95C8-1649-AFF9-3F11DA2F88D5}" type="presParOf" srcId="{82C4B1AF-5390-B54C-8CC9-96C31335D6B2}" destId="{785D5E4A-0B31-B242-8783-62F981DF637A}" srcOrd="7" destOrd="0" presId="urn:microsoft.com/office/officeart/2005/8/layout/process1"/>
    <dgm:cxn modelId="{0CF99707-899A-9E4C-8F0B-B7D4D7B53EBB}" type="presParOf" srcId="{785D5E4A-0B31-B242-8783-62F981DF637A}" destId="{EA712388-F3E8-0644-8797-584F82D60F6B}" srcOrd="0" destOrd="0" presId="urn:microsoft.com/office/officeart/2005/8/layout/process1"/>
    <dgm:cxn modelId="{796D3700-ABA5-5445-AC14-6058B8006550}" type="presParOf" srcId="{82C4B1AF-5390-B54C-8CC9-96C31335D6B2}" destId="{61A11422-98D1-4C48-8A85-B35984B41846}"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658E0-410D-184E-BA7D-0FB74059F100}">
      <dsp:nvSpPr>
        <dsp:cNvPr id="0" name=""/>
        <dsp:cNvSpPr/>
      </dsp:nvSpPr>
      <dsp:spPr>
        <a:xfrm>
          <a:off x="0" y="2108130"/>
          <a:ext cx="1619794" cy="13831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200" tIns="213360" rIns="115200" bIns="213360" numCol="1" spcCol="1270" anchor="ctr" anchorCtr="0">
          <a:noAutofit/>
        </a:bodyPr>
        <a:lstStyle/>
        <a:p>
          <a:pPr marL="0" lvl="0" indent="0" algn="ctr" defTabSz="1333500">
            <a:lnSpc>
              <a:spcPct val="90000"/>
            </a:lnSpc>
            <a:spcBef>
              <a:spcPct val="0"/>
            </a:spcBef>
            <a:spcAft>
              <a:spcPct val="35000"/>
            </a:spcAft>
            <a:buNone/>
          </a:pPr>
          <a:r>
            <a:rPr lang="en-US" sz="3000" kern="1200"/>
            <a:t>Develop</a:t>
          </a:r>
        </a:p>
      </dsp:txBody>
      <dsp:txXfrm>
        <a:off x="0" y="2108130"/>
        <a:ext cx="1619794" cy="1383162"/>
      </dsp:txXfrm>
    </dsp:sp>
    <dsp:sp modelId="{EFF9CDA5-CE02-8A4E-8B5F-11E3A2B07F69}">
      <dsp:nvSpPr>
        <dsp:cNvPr id="0" name=""/>
        <dsp:cNvSpPr/>
      </dsp:nvSpPr>
      <dsp:spPr>
        <a:xfrm>
          <a:off x="1619794" y="2108130"/>
          <a:ext cx="4859383" cy="13831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571" tIns="190500" rIns="98571" bIns="190500" numCol="1" spcCol="1270" anchor="t" anchorCtr="0">
          <a:noAutofit/>
        </a:bodyPr>
        <a:lstStyle/>
        <a:p>
          <a:pPr marL="0" lvl="0" indent="0" algn="l" defTabSz="666750">
            <a:lnSpc>
              <a:spcPct val="90000"/>
            </a:lnSpc>
            <a:spcBef>
              <a:spcPct val="0"/>
            </a:spcBef>
            <a:spcAft>
              <a:spcPct val="35000"/>
            </a:spcAft>
            <a:buNone/>
          </a:pPr>
          <a:r>
            <a:rPr lang="en-US" sz="1500" kern="1200" dirty="0"/>
            <a:t>Develop prototype by November 2022 based on the needs of the users to provide a tool to help them improve team situation awareness to keep flight tests on track.</a:t>
          </a:r>
        </a:p>
        <a:p>
          <a:pPr marL="114300" lvl="1" indent="-114300" algn="l" defTabSz="533400">
            <a:lnSpc>
              <a:spcPct val="90000"/>
            </a:lnSpc>
            <a:spcBef>
              <a:spcPct val="0"/>
            </a:spcBef>
            <a:spcAft>
              <a:spcPct val="15000"/>
            </a:spcAft>
            <a:buChar char="•"/>
          </a:pPr>
          <a:r>
            <a:rPr lang="en-US" sz="1200" kern="1200"/>
            <a:t>Activity: Create mockups that will be part of the prototype that will be created using Adobe XD</a:t>
          </a:r>
        </a:p>
      </dsp:txBody>
      <dsp:txXfrm>
        <a:off x="1619794" y="2108130"/>
        <a:ext cx="4859383" cy="1383162"/>
      </dsp:txXfrm>
    </dsp:sp>
    <dsp:sp modelId="{CB158457-D04D-E24F-AA6B-88F84CD84883}">
      <dsp:nvSpPr>
        <dsp:cNvPr id="0" name=""/>
        <dsp:cNvSpPr/>
      </dsp:nvSpPr>
      <dsp:spPr>
        <a:xfrm rot="10800000">
          <a:off x="0" y="1575"/>
          <a:ext cx="1619794" cy="212730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200" tIns="213360" rIns="11520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Generate</a:t>
          </a:r>
        </a:p>
      </dsp:txBody>
      <dsp:txXfrm rot="-10800000">
        <a:off x="0" y="1575"/>
        <a:ext cx="1619794" cy="1382747"/>
      </dsp:txXfrm>
    </dsp:sp>
    <dsp:sp modelId="{57FE9F1A-536A-FF49-9F46-A2EFA0971A9D}">
      <dsp:nvSpPr>
        <dsp:cNvPr id="0" name=""/>
        <dsp:cNvSpPr/>
      </dsp:nvSpPr>
      <dsp:spPr>
        <a:xfrm>
          <a:off x="1619794" y="1575"/>
          <a:ext cx="4859383" cy="138274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571" tIns="190500" rIns="98571" bIns="190500" numCol="1" spcCol="1270" anchor="t" anchorCtr="0">
          <a:noAutofit/>
        </a:bodyPr>
        <a:lstStyle/>
        <a:p>
          <a:pPr marL="0" lvl="0" indent="0" algn="l" defTabSz="666750">
            <a:lnSpc>
              <a:spcPct val="90000"/>
            </a:lnSpc>
            <a:spcBef>
              <a:spcPct val="0"/>
            </a:spcBef>
            <a:spcAft>
              <a:spcPct val="35000"/>
            </a:spcAft>
            <a:buNone/>
          </a:pPr>
          <a:r>
            <a:rPr lang="en-US" sz="1500" kern="1200"/>
            <a:t>Generate a list of common pain points and goals of users that may impact the development of data visualization tool by October 2022 will allow me to create an easy-to-use tool.</a:t>
          </a:r>
        </a:p>
        <a:p>
          <a:pPr marL="114300" lvl="1" indent="-114300" algn="l" defTabSz="533400">
            <a:lnSpc>
              <a:spcPct val="90000"/>
            </a:lnSpc>
            <a:spcBef>
              <a:spcPct val="0"/>
            </a:spcBef>
            <a:spcAft>
              <a:spcPct val="15000"/>
            </a:spcAft>
            <a:buChar char="•"/>
          </a:pPr>
          <a:r>
            <a:rPr lang="en-US" sz="1200" kern="1200"/>
            <a:t>Activity: Interview 5 key users of the last live flight test to understand workflow analysis for both tech leads and researcher groups</a:t>
          </a:r>
        </a:p>
      </dsp:txBody>
      <dsp:txXfrm>
        <a:off x="1619794" y="1575"/>
        <a:ext cx="4859383" cy="1382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37231-609C-6E44-96C7-ACE387662AD2}">
      <dsp:nvSpPr>
        <dsp:cNvPr id="0" name=""/>
        <dsp:cNvSpPr/>
      </dsp:nvSpPr>
      <dsp:spPr>
        <a:xfrm>
          <a:off x="1026015" y="382762"/>
          <a:ext cx="4103548" cy="3587018"/>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t>Interviews will reveal current workflow.</a:t>
          </a:r>
        </a:p>
        <a:p>
          <a:pPr marL="171450" lvl="1" indent="-171450" algn="l" defTabSz="844550">
            <a:lnSpc>
              <a:spcPct val="90000"/>
            </a:lnSpc>
            <a:spcBef>
              <a:spcPct val="0"/>
            </a:spcBef>
            <a:spcAft>
              <a:spcPct val="15000"/>
            </a:spcAft>
            <a:buChar char="•"/>
          </a:pPr>
          <a:r>
            <a:rPr lang="en-US" sz="1900" kern="1200"/>
            <a:t>Examine problems and inefficiencies.</a:t>
          </a:r>
        </a:p>
      </dsp:txBody>
      <dsp:txXfrm>
        <a:off x="2051902" y="920815"/>
        <a:ext cx="2000480" cy="2510912"/>
      </dsp:txXfrm>
    </dsp:sp>
    <dsp:sp modelId="{D1451B2D-B1EC-EC49-A81E-9C45A4BCB33D}">
      <dsp:nvSpPr>
        <dsp:cNvPr id="0" name=""/>
        <dsp:cNvSpPr/>
      </dsp:nvSpPr>
      <dsp:spPr>
        <a:xfrm>
          <a:off x="128" y="1150384"/>
          <a:ext cx="2051774" cy="205177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b="1" kern="1200"/>
            <a:t>Work flow analysis:</a:t>
          </a:r>
          <a:endParaRPr lang="en-US" sz="2900" kern="1200"/>
        </a:p>
      </dsp:txBody>
      <dsp:txXfrm>
        <a:off x="300603" y="1450859"/>
        <a:ext cx="1450824" cy="1450824"/>
      </dsp:txXfrm>
    </dsp:sp>
    <dsp:sp modelId="{99EAA1A1-1764-2740-8436-889DC1C64ED5}">
      <dsp:nvSpPr>
        <dsp:cNvPr id="0" name=""/>
        <dsp:cNvSpPr/>
      </dsp:nvSpPr>
      <dsp:spPr>
        <a:xfrm>
          <a:off x="6411923" y="382762"/>
          <a:ext cx="4103548" cy="3587018"/>
        </a:xfrm>
        <a:prstGeom prst="rightArrow">
          <a:avLst>
            <a:gd name="adj1" fmla="val 70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None/>
          </a:pPr>
          <a:r>
            <a:rPr lang="en-US" sz="1900" kern="1200" dirty="0"/>
            <a:t>Use Adobe XD prototype to test 6 participants</a:t>
          </a:r>
        </a:p>
        <a:p>
          <a:pPr marL="171450" lvl="1" indent="-171450" algn="l" defTabSz="844550">
            <a:lnSpc>
              <a:spcPct val="90000"/>
            </a:lnSpc>
            <a:spcBef>
              <a:spcPct val="0"/>
            </a:spcBef>
            <a:spcAft>
              <a:spcPct val="15000"/>
            </a:spcAft>
            <a:buNone/>
          </a:pPr>
          <a:r>
            <a:rPr lang="en-US" sz="1900" kern="1200" dirty="0"/>
            <a:t>4 task of varying difficulty</a:t>
          </a:r>
        </a:p>
        <a:p>
          <a:pPr marL="171450" lvl="1" indent="-171450" algn="l" defTabSz="844550">
            <a:lnSpc>
              <a:spcPct val="90000"/>
            </a:lnSpc>
            <a:spcBef>
              <a:spcPct val="0"/>
            </a:spcBef>
            <a:spcAft>
              <a:spcPct val="15000"/>
            </a:spcAft>
            <a:buNone/>
          </a:pPr>
          <a:r>
            <a:rPr lang="en-US" sz="1900" kern="1200" dirty="0"/>
            <a:t>Measuring user perception, response time and task difficulty</a:t>
          </a:r>
        </a:p>
      </dsp:txBody>
      <dsp:txXfrm>
        <a:off x="7437810" y="920815"/>
        <a:ext cx="2000480" cy="2510912"/>
      </dsp:txXfrm>
    </dsp:sp>
    <dsp:sp modelId="{E4922354-979F-0A4D-A50F-1D60157B5E52}">
      <dsp:nvSpPr>
        <dsp:cNvPr id="0" name=""/>
        <dsp:cNvSpPr/>
      </dsp:nvSpPr>
      <dsp:spPr>
        <a:xfrm>
          <a:off x="5386035" y="1150384"/>
          <a:ext cx="2051774" cy="2051774"/>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b="1" kern="1200"/>
            <a:t>Usability test:</a:t>
          </a:r>
          <a:endParaRPr lang="en-US" sz="2900" kern="1200"/>
        </a:p>
      </dsp:txBody>
      <dsp:txXfrm>
        <a:off x="5686510" y="1450859"/>
        <a:ext cx="1450824" cy="1450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3E580-C370-B848-BA3A-F98B77422BC2}">
      <dsp:nvSpPr>
        <dsp:cNvPr id="0" name=""/>
        <dsp:cNvSpPr/>
      </dsp:nvSpPr>
      <dsp:spPr>
        <a:xfrm>
          <a:off x="5586" y="205878"/>
          <a:ext cx="1731921" cy="10391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dirty="0">
              <a:latin typeface="Abadi MT Condensed Extra Bold" panose="020B0306030101010103" pitchFamily="34" charset="77"/>
            </a:rPr>
            <a:t>August</a:t>
          </a:r>
        </a:p>
      </dsp:txBody>
      <dsp:txXfrm>
        <a:off x="36022" y="236314"/>
        <a:ext cx="1671049" cy="978280"/>
      </dsp:txXfrm>
    </dsp:sp>
    <dsp:sp modelId="{5632D21C-07A9-9E4B-98D7-F00A81585CCA}">
      <dsp:nvSpPr>
        <dsp:cNvPr id="0" name=""/>
        <dsp:cNvSpPr/>
      </dsp:nvSpPr>
      <dsp:spPr>
        <a:xfrm>
          <a:off x="1910700" y="510696"/>
          <a:ext cx="367167" cy="42951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10700" y="596599"/>
        <a:ext cx="257017" cy="257710"/>
      </dsp:txXfrm>
    </dsp:sp>
    <dsp:sp modelId="{0BF31BB8-7818-3749-9969-BDD138B22CEF}">
      <dsp:nvSpPr>
        <dsp:cNvPr id="0" name=""/>
        <dsp:cNvSpPr/>
      </dsp:nvSpPr>
      <dsp:spPr>
        <a:xfrm>
          <a:off x="2430276" y="205878"/>
          <a:ext cx="1731921" cy="1039152"/>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dirty="0">
              <a:latin typeface="Abadi MT Condensed Extra Bold" panose="020B0306030101010103" pitchFamily="34" charset="77"/>
            </a:rPr>
            <a:t>Sept </a:t>
          </a:r>
        </a:p>
      </dsp:txBody>
      <dsp:txXfrm>
        <a:off x="2460712" y="236314"/>
        <a:ext cx="1671049" cy="978280"/>
      </dsp:txXfrm>
    </dsp:sp>
    <dsp:sp modelId="{E7E3A6D1-4209-E74B-8D4D-7E5F48F5B1BB}">
      <dsp:nvSpPr>
        <dsp:cNvPr id="0" name=""/>
        <dsp:cNvSpPr/>
      </dsp:nvSpPr>
      <dsp:spPr>
        <a:xfrm>
          <a:off x="4335389" y="510696"/>
          <a:ext cx="367167" cy="429516"/>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35389" y="596599"/>
        <a:ext cx="257017" cy="257710"/>
      </dsp:txXfrm>
    </dsp:sp>
    <dsp:sp modelId="{122E9A2A-967A-C84C-B3AD-5FAC2D431780}">
      <dsp:nvSpPr>
        <dsp:cNvPr id="0" name=""/>
        <dsp:cNvSpPr/>
      </dsp:nvSpPr>
      <dsp:spPr>
        <a:xfrm>
          <a:off x="4854965" y="205878"/>
          <a:ext cx="1731921" cy="1039152"/>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dirty="0">
              <a:latin typeface="Abadi MT Condensed Extra Bold" panose="020B0306030101010103" pitchFamily="34" charset="77"/>
            </a:rPr>
            <a:t>October</a:t>
          </a:r>
        </a:p>
      </dsp:txBody>
      <dsp:txXfrm>
        <a:off x="4885401" y="236314"/>
        <a:ext cx="1671049" cy="978280"/>
      </dsp:txXfrm>
    </dsp:sp>
    <dsp:sp modelId="{AFD57C83-B98C-2940-A497-21BCED137862}">
      <dsp:nvSpPr>
        <dsp:cNvPr id="0" name=""/>
        <dsp:cNvSpPr/>
      </dsp:nvSpPr>
      <dsp:spPr>
        <a:xfrm>
          <a:off x="6760079" y="510696"/>
          <a:ext cx="367167" cy="429516"/>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60079" y="596599"/>
        <a:ext cx="257017" cy="257710"/>
      </dsp:txXfrm>
    </dsp:sp>
    <dsp:sp modelId="{A013F236-F88F-7C4A-B1D9-4688CAA195E8}">
      <dsp:nvSpPr>
        <dsp:cNvPr id="0" name=""/>
        <dsp:cNvSpPr/>
      </dsp:nvSpPr>
      <dsp:spPr>
        <a:xfrm>
          <a:off x="7279655" y="205878"/>
          <a:ext cx="1731921" cy="1039152"/>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dirty="0">
              <a:latin typeface="Abadi MT Condensed Extra Bold" panose="020B0306030101010103" pitchFamily="34" charset="77"/>
            </a:rPr>
            <a:t>November</a:t>
          </a:r>
        </a:p>
      </dsp:txBody>
      <dsp:txXfrm>
        <a:off x="7310091" y="236314"/>
        <a:ext cx="1671049" cy="978280"/>
      </dsp:txXfrm>
    </dsp:sp>
    <dsp:sp modelId="{785D5E4A-0B31-B242-8783-62F981DF637A}">
      <dsp:nvSpPr>
        <dsp:cNvPr id="0" name=""/>
        <dsp:cNvSpPr/>
      </dsp:nvSpPr>
      <dsp:spPr>
        <a:xfrm>
          <a:off x="9184768" y="510696"/>
          <a:ext cx="367167" cy="429516"/>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184768" y="596599"/>
        <a:ext cx="257017" cy="257710"/>
      </dsp:txXfrm>
    </dsp:sp>
    <dsp:sp modelId="{61A11422-98D1-4C48-8A85-B35984B41846}">
      <dsp:nvSpPr>
        <dsp:cNvPr id="0" name=""/>
        <dsp:cNvSpPr/>
      </dsp:nvSpPr>
      <dsp:spPr>
        <a:xfrm>
          <a:off x="9704345" y="205878"/>
          <a:ext cx="1731921" cy="103915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dirty="0">
              <a:latin typeface="Abadi MT Condensed Extra Bold" panose="020B0306030101010103" pitchFamily="34" charset="77"/>
            </a:rPr>
            <a:t>December</a:t>
          </a:r>
        </a:p>
      </dsp:txBody>
      <dsp:txXfrm>
        <a:off x="9734781" y="236314"/>
        <a:ext cx="1671049" cy="97828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0.08958</cdr:x>
      <cdr:y>0.32861</cdr:y>
    </cdr:from>
    <cdr:to>
      <cdr:x>1</cdr:x>
      <cdr:y>0.32861</cdr:y>
    </cdr:to>
    <cdr:cxnSp macro="">
      <cdr:nvCxnSpPr>
        <cdr:cNvPr id="5" name="Straight Connector 4">
          <a:extLst xmlns:a="http://schemas.openxmlformats.org/drawingml/2006/main">
            <a:ext uri="{FF2B5EF4-FFF2-40B4-BE49-F238E27FC236}">
              <a16:creationId xmlns:a16="http://schemas.microsoft.com/office/drawing/2014/main" id="{6146CA04-B60C-8AAF-D107-204A59B8D86A}"/>
            </a:ext>
          </a:extLst>
        </cdr:cNvPr>
        <cdr:cNvCxnSpPr/>
      </cdr:nvCxnSpPr>
      <cdr:spPr>
        <a:xfrm xmlns:a="http://schemas.openxmlformats.org/drawingml/2006/main">
          <a:off x="688330" y="1716684"/>
          <a:ext cx="6995970" cy="0"/>
        </a:xfrm>
        <a:prstGeom xmlns:a="http://schemas.openxmlformats.org/drawingml/2006/main" prst="line">
          <a:avLst/>
        </a:prstGeom>
        <a:ln xmlns:a="http://schemas.openxmlformats.org/drawingml/2006/main" w="508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44269-8986-7540-9142-195CB353D5B0}" type="datetimeFigureOut">
              <a:rPr lang="en-US" smtClean="0"/>
              <a:t>1/13/23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5E511-7B60-2547-B4AA-1848EB5823F5}" type="slidenum">
              <a:rPr lang="en-US" smtClean="0"/>
              <a:t>‹#›</a:t>
            </a:fld>
            <a:endParaRPr lang="en-US"/>
          </a:p>
        </p:txBody>
      </p:sp>
    </p:spTree>
    <p:extLst>
      <p:ext uri="{BB962C8B-B14F-4D97-AF65-F5344CB8AC3E}">
        <p14:creationId xmlns:p14="http://schemas.microsoft.com/office/powerpoint/2010/main" val="2521666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project started off as creating a data visualization tool for the High Density </a:t>
            </a:r>
            <a:r>
              <a:rPr lang="en-US" dirty="0" err="1"/>
              <a:t>Vertiplex</a:t>
            </a:r>
            <a:r>
              <a:rPr lang="en-US" dirty="0"/>
              <a:t> team at NASA-Ames who is one of many teams working on the Urban Air Mobility concept, which seeks to safely and efficiently move cargo and people in the urban areas. This is popularly knows as the air taxi concept which is meant to alleviate road traffic and replace it with aviation. HDV works on the terminals and air traffic management. </a:t>
            </a:r>
          </a:p>
        </p:txBody>
      </p:sp>
      <p:sp>
        <p:nvSpPr>
          <p:cNvPr id="4" name="Slide Number Placeholder 3"/>
          <p:cNvSpPr>
            <a:spLocks noGrp="1"/>
          </p:cNvSpPr>
          <p:nvPr>
            <p:ph type="sldNum" sz="quarter" idx="5"/>
          </p:nvPr>
        </p:nvSpPr>
        <p:spPr/>
        <p:txBody>
          <a:bodyPr/>
          <a:lstStyle/>
          <a:p>
            <a:fld id="{8745E511-7B60-2547-B4AA-1848EB5823F5}" type="slidenum">
              <a:rPr lang="en-US" smtClean="0"/>
              <a:t>1</a:t>
            </a:fld>
            <a:endParaRPr lang="en-US"/>
          </a:p>
        </p:txBody>
      </p:sp>
    </p:spTree>
    <p:extLst>
      <p:ext uri="{BB962C8B-B14F-4D97-AF65-F5344CB8AC3E}">
        <p14:creationId xmlns:p14="http://schemas.microsoft.com/office/powerpoint/2010/main" val="175585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outcomes will be to create a functional prototype using Adobe XD that we can test on the target audience to learn precisely what their needs are. I expect to see challenges in obtaining and learning the new software and with timeline. </a:t>
            </a:r>
          </a:p>
        </p:txBody>
      </p:sp>
      <p:sp>
        <p:nvSpPr>
          <p:cNvPr id="4" name="Slide Number Placeholder 3"/>
          <p:cNvSpPr>
            <a:spLocks noGrp="1"/>
          </p:cNvSpPr>
          <p:nvPr>
            <p:ph type="sldNum" sz="quarter" idx="5"/>
          </p:nvPr>
        </p:nvSpPr>
        <p:spPr/>
        <p:txBody>
          <a:bodyPr/>
          <a:lstStyle/>
          <a:p>
            <a:fld id="{8745E511-7B60-2547-B4AA-1848EB5823F5}" type="slidenum">
              <a:rPr lang="en-US" smtClean="0"/>
              <a:t>12</a:t>
            </a:fld>
            <a:endParaRPr lang="en-US"/>
          </a:p>
        </p:txBody>
      </p:sp>
    </p:spTree>
    <p:extLst>
      <p:ext uri="{BB962C8B-B14F-4D97-AF65-F5344CB8AC3E}">
        <p14:creationId xmlns:p14="http://schemas.microsoft.com/office/powerpoint/2010/main" val="4206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outcomes will be to create a functional prototype using Adobe XD that we can test on the target audience to learn precisely what their needs are. I expect to see challenges in obtaining and learning the new software and with timeline. </a:t>
            </a:r>
          </a:p>
        </p:txBody>
      </p:sp>
      <p:sp>
        <p:nvSpPr>
          <p:cNvPr id="4" name="Slide Number Placeholder 3"/>
          <p:cNvSpPr>
            <a:spLocks noGrp="1"/>
          </p:cNvSpPr>
          <p:nvPr>
            <p:ph type="sldNum" sz="quarter" idx="5"/>
          </p:nvPr>
        </p:nvSpPr>
        <p:spPr/>
        <p:txBody>
          <a:bodyPr/>
          <a:lstStyle/>
          <a:p>
            <a:fld id="{8745E511-7B60-2547-B4AA-1848EB5823F5}" type="slidenum">
              <a:rPr lang="en-US" smtClean="0"/>
              <a:t>13</a:t>
            </a:fld>
            <a:endParaRPr lang="en-US"/>
          </a:p>
        </p:txBody>
      </p:sp>
    </p:spTree>
    <p:extLst>
      <p:ext uri="{BB962C8B-B14F-4D97-AF65-F5344CB8AC3E}">
        <p14:creationId xmlns:p14="http://schemas.microsoft.com/office/powerpoint/2010/main" val="93146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Initially my project was to create a data visualization tool for this team and provide researchers with a tool for easy access to data visualization to help them understand live and simulated flight data. </a:t>
            </a:r>
          </a:p>
        </p:txBody>
      </p:sp>
      <p:sp>
        <p:nvSpPr>
          <p:cNvPr id="4" name="Slide Number Placeholder 3"/>
          <p:cNvSpPr>
            <a:spLocks noGrp="1"/>
          </p:cNvSpPr>
          <p:nvPr>
            <p:ph type="sldNum" sz="quarter" idx="5"/>
          </p:nvPr>
        </p:nvSpPr>
        <p:spPr/>
        <p:txBody>
          <a:bodyPr/>
          <a:lstStyle/>
          <a:p>
            <a:fld id="{8745E511-7B60-2547-B4AA-1848EB5823F5}" type="slidenum">
              <a:rPr lang="en-US" smtClean="0"/>
              <a:t>2</a:t>
            </a:fld>
            <a:endParaRPr lang="en-US"/>
          </a:p>
        </p:txBody>
      </p:sp>
    </p:spTree>
    <p:extLst>
      <p:ext uri="{BB962C8B-B14F-4D97-AF65-F5344CB8AC3E}">
        <p14:creationId xmlns:p14="http://schemas.microsoft.com/office/powerpoint/2010/main" val="3600704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include generating a list of common pain points and goals of users that may impact the tool. We will do that by interviewing 5 key users of the tool in October 2022</a:t>
            </a:r>
          </a:p>
          <a:p>
            <a:r>
              <a:rPr lang="en-US" dirty="0"/>
              <a:t>As I was doing that step, 60 </a:t>
            </a:r>
            <a:r>
              <a:rPr lang="en-US" dirty="0" err="1"/>
              <a:t>percen</a:t>
            </a:r>
            <a:r>
              <a:rPr lang="en-US" dirty="0"/>
              <a:t> of my users pointed out gaps in communication were creating problems with team situation awareness so I switched my focus to creating a solution for this communication issue. Although the research did provide recommendations and requirements for a data visualization tool too. The prototype I developed was for a communication tool to boost team situation awareness. </a:t>
            </a:r>
          </a:p>
        </p:txBody>
      </p:sp>
      <p:sp>
        <p:nvSpPr>
          <p:cNvPr id="4" name="Slide Number Placeholder 3"/>
          <p:cNvSpPr>
            <a:spLocks noGrp="1"/>
          </p:cNvSpPr>
          <p:nvPr>
            <p:ph type="sldNum" sz="quarter" idx="5"/>
          </p:nvPr>
        </p:nvSpPr>
        <p:spPr/>
        <p:txBody>
          <a:bodyPr/>
          <a:lstStyle/>
          <a:p>
            <a:fld id="{8745E511-7B60-2547-B4AA-1848EB5823F5}" type="slidenum">
              <a:rPr lang="en-US" smtClean="0"/>
              <a:t>3</a:t>
            </a:fld>
            <a:endParaRPr lang="en-US"/>
          </a:p>
        </p:txBody>
      </p:sp>
    </p:spTree>
    <p:extLst>
      <p:ext uri="{BB962C8B-B14F-4D97-AF65-F5344CB8AC3E}">
        <p14:creationId xmlns:p14="http://schemas.microsoft.com/office/powerpoint/2010/main" val="25553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conduct a workflow analysis of their current usage of data and where inefficiencies lie. Then we will do a heuristic analysis of the proposed tool. Multiple evaluators are needed because not every evaluator will find every problem. By following the simple criteria we hope </a:t>
            </a:r>
            <a:r>
              <a:rPr lang="en-US" dirty="0" err="1"/>
              <a:t>ot</a:t>
            </a:r>
            <a:r>
              <a:rPr lang="en-US" dirty="0"/>
              <a:t> be able to identify both the easy and hard ones to improve the interface for our users </a:t>
            </a:r>
          </a:p>
        </p:txBody>
      </p:sp>
      <p:sp>
        <p:nvSpPr>
          <p:cNvPr id="4" name="Slide Number Placeholder 3"/>
          <p:cNvSpPr>
            <a:spLocks noGrp="1"/>
          </p:cNvSpPr>
          <p:nvPr>
            <p:ph type="sldNum" sz="quarter" idx="5"/>
          </p:nvPr>
        </p:nvSpPr>
        <p:spPr/>
        <p:txBody>
          <a:bodyPr/>
          <a:lstStyle/>
          <a:p>
            <a:fld id="{8745E511-7B60-2547-B4AA-1848EB5823F5}" type="slidenum">
              <a:rPr lang="en-US" smtClean="0"/>
              <a:t>4</a:t>
            </a:fld>
            <a:endParaRPr lang="en-US"/>
          </a:p>
        </p:txBody>
      </p:sp>
    </p:spTree>
    <p:extLst>
      <p:ext uri="{BB962C8B-B14F-4D97-AF65-F5344CB8AC3E}">
        <p14:creationId xmlns:p14="http://schemas.microsoft.com/office/powerpoint/2010/main" val="173930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The timeline included user interviews in September and October which showed that more people needed a communication tool. In October I created an interview script and after the </a:t>
            </a:r>
            <a:r>
              <a:rPr lang="en-US" sz="3600" dirty="0" err="1"/>
              <a:t>inerviews</a:t>
            </a:r>
            <a:r>
              <a:rPr lang="en-US" sz="3600" dirty="0"/>
              <a:t> created persons personas and did more user interviews. In November we wrote recommendations and requirements for both the communication tool and the data </a:t>
            </a:r>
            <a:r>
              <a:rPr lang="en-US" sz="3600" dirty="0" err="1"/>
              <a:t>visusalizaiton</a:t>
            </a:r>
            <a:r>
              <a:rPr lang="en-US" sz="3600" dirty="0"/>
              <a:t> tool and in December I stared the usability test on the communication tool. </a:t>
            </a:r>
          </a:p>
          <a:p>
            <a:endParaRPr lang="en-US" sz="2000" dirty="0"/>
          </a:p>
          <a:p>
            <a:endParaRPr lang="en-US" sz="2000" dirty="0"/>
          </a:p>
        </p:txBody>
      </p:sp>
      <p:sp>
        <p:nvSpPr>
          <p:cNvPr id="4" name="Slide Number Placeholder 3"/>
          <p:cNvSpPr>
            <a:spLocks noGrp="1"/>
          </p:cNvSpPr>
          <p:nvPr>
            <p:ph type="sldNum" sz="quarter" idx="5"/>
          </p:nvPr>
        </p:nvSpPr>
        <p:spPr/>
        <p:txBody>
          <a:bodyPr/>
          <a:lstStyle/>
          <a:p>
            <a:fld id="{8745E511-7B60-2547-B4AA-1848EB5823F5}" type="slidenum">
              <a:rPr lang="en-US" smtClean="0"/>
              <a:t>5</a:t>
            </a:fld>
            <a:endParaRPr lang="en-US"/>
          </a:p>
        </p:txBody>
      </p:sp>
    </p:spTree>
    <p:extLst>
      <p:ext uri="{BB962C8B-B14F-4D97-AF65-F5344CB8AC3E}">
        <p14:creationId xmlns:p14="http://schemas.microsoft.com/office/powerpoint/2010/main" val="107605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outcomes will be to create a functional prototype using Adobe XD that we can test on the target audience to learn precisely what their needs are. I expect to see challenges in obtaining and learning the new software and with timeline. </a:t>
            </a:r>
          </a:p>
        </p:txBody>
      </p:sp>
      <p:sp>
        <p:nvSpPr>
          <p:cNvPr id="4" name="Slide Number Placeholder 3"/>
          <p:cNvSpPr>
            <a:spLocks noGrp="1"/>
          </p:cNvSpPr>
          <p:nvPr>
            <p:ph type="sldNum" sz="quarter" idx="5"/>
          </p:nvPr>
        </p:nvSpPr>
        <p:spPr/>
        <p:txBody>
          <a:bodyPr/>
          <a:lstStyle/>
          <a:p>
            <a:fld id="{8745E511-7B60-2547-B4AA-1848EB5823F5}" type="slidenum">
              <a:rPr lang="en-US" smtClean="0"/>
              <a:t>6</a:t>
            </a:fld>
            <a:endParaRPr lang="en-US"/>
          </a:p>
        </p:txBody>
      </p:sp>
    </p:spTree>
    <p:extLst>
      <p:ext uri="{BB962C8B-B14F-4D97-AF65-F5344CB8AC3E}">
        <p14:creationId xmlns:p14="http://schemas.microsoft.com/office/powerpoint/2010/main" val="13122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outcomes will be to create a functional prototype using Adobe XD that we can test on the target audience to learn precisely what their needs are. I expect to see challenges in obtaining and learning the new software and with timeline. </a:t>
            </a:r>
          </a:p>
        </p:txBody>
      </p:sp>
      <p:sp>
        <p:nvSpPr>
          <p:cNvPr id="4" name="Slide Number Placeholder 3"/>
          <p:cNvSpPr>
            <a:spLocks noGrp="1"/>
          </p:cNvSpPr>
          <p:nvPr>
            <p:ph type="sldNum" sz="quarter" idx="5"/>
          </p:nvPr>
        </p:nvSpPr>
        <p:spPr/>
        <p:txBody>
          <a:bodyPr/>
          <a:lstStyle/>
          <a:p>
            <a:fld id="{8745E511-7B60-2547-B4AA-1848EB5823F5}" type="slidenum">
              <a:rPr lang="en-US" smtClean="0"/>
              <a:t>9</a:t>
            </a:fld>
            <a:endParaRPr lang="en-US"/>
          </a:p>
        </p:txBody>
      </p:sp>
    </p:spTree>
    <p:extLst>
      <p:ext uri="{BB962C8B-B14F-4D97-AF65-F5344CB8AC3E}">
        <p14:creationId xmlns:p14="http://schemas.microsoft.com/office/powerpoint/2010/main" val="97925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outcomes will be to create a functional prototype using Adobe XD that we can test on the target audience to learn precisely what their needs are. I expect to see challenges in obtaining and learning the new software and with timeline. </a:t>
            </a:r>
          </a:p>
        </p:txBody>
      </p:sp>
      <p:sp>
        <p:nvSpPr>
          <p:cNvPr id="4" name="Slide Number Placeholder 3"/>
          <p:cNvSpPr>
            <a:spLocks noGrp="1"/>
          </p:cNvSpPr>
          <p:nvPr>
            <p:ph type="sldNum" sz="quarter" idx="5"/>
          </p:nvPr>
        </p:nvSpPr>
        <p:spPr/>
        <p:txBody>
          <a:bodyPr/>
          <a:lstStyle/>
          <a:p>
            <a:fld id="{8745E511-7B60-2547-B4AA-1848EB5823F5}" type="slidenum">
              <a:rPr lang="en-US" smtClean="0"/>
              <a:t>10</a:t>
            </a:fld>
            <a:endParaRPr lang="en-US"/>
          </a:p>
        </p:txBody>
      </p:sp>
    </p:spTree>
    <p:extLst>
      <p:ext uri="{BB962C8B-B14F-4D97-AF65-F5344CB8AC3E}">
        <p14:creationId xmlns:p14="http://schemas.microsoft.com/office/powerpoint/2010/main" val="273298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outcomes will be to create a functional prototype using Adobe XD that we can test on the target audience to learn precisely what their needs are. I expect to see challenges in obtaining and learning the new software and with timeline. </a:t>
            </a:r>
          </a:p>
        </p:txBody>
      </p:sp>
      <p:sp>
        <p:nvSpPr>
          <p:cNvPr id="4" name="Slide Number Placeholder 3"/>
          <p:cNvSpPr>
            <a:spLocks noGrp="1"/>
          </p:cNvSpPr>
          <p:nvPr>
            <p:ph type="sldNum" sz="quarter" idx="5"/>
          </p:nvPr>
        </p:nvSpPr>
        <p:spPr/>
        <p:txBody>
          <a:bodyPr/>
          <a:lstStyle/>
          <a:p>
            <a:fld id="{8745E511-7B60-2547-B4AA-1848EB5823F5}" type="slidenum">
              <a:rPr lang="en-US" smtClean="0"/>
              <a:t>11</a:t>
            </a:fld>
            <a:endParaRPr lang="en-US"/>
          </a:p>
        </p:txBody>
      </p:sp>
    </p:spTree>
    <p:extLst>
      <p:ext uri="{BB962C8B-B14F-4D97-AF65-F5344CB8AC3E}">
        <p14:creationId xmlns:p14="http://schemas.microsoft.com/office/powerpoint/2010/main" val="3270652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0603-359B-D64E-81AA-1370652263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3E8593-B7A9-B34A-8C29-E4CAA2DDA1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C00BE8-D6BC-8649-B522-78234316ACD8}"/>
              </a:ext>
            </a:extLst>
          </p:cNvPr>
          <p:cNvSpPr>
            <a:spLocks noGrp="1"/>
          </p:cNvSpPr>
          <p:nvPr>
            <p:ph type="dt" sz="half" idx="10"/>
          </p:nvPr>
        </p:nvSpPr>
        <p:spPr/>
        <p:txBody>
          <a:bodyPr/>
          <a:lstStyle/>
          <a:p>
            <a:fld id="{43E36780-DE8A-8545-8F14-3CCA42C864E2}" type="datetimeFigureOut">
              <a:rPr lang="en-US" smtClean="0"/>
              <a:t>1/13/23</a:t>
            </a:fld>
            <a:endParaRPr lang="en-US"/>
          </a:p>
        </p:txBody>
      </p:sp>
      <p:sp>
        <p:nvSpPr>
          <p:cNvPr id="5" name="Footer Placeholder 4">
            <a:extLst>
              <a:ext uri="{FF2B5EF4-FFF2-40B4-BE49-F238E27FC236}">
                <a16:creationId xmlns:a16="http://schemas.microsoft.com/office/drawing/2014/main" id="{75AD86F2-A05A-5947-91E4-54916C22E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6B8ED-FDC4-A240-A17B-499BEE78D954}"/>
              </a:ext>
            </a:extLst>
          </p:cNvPr>
          <p:cNvSpPr>
            <a:spLocks noGrp="1"/>
          </p:cNvSpPr>
          <p:nvPr>
            <p:ph type="sldNum" sz="quarter" idx="12"/>
          </p:nvPr>
        </p:nvSpPr>
        <p:spPr/>
        <p:txBody>
          <a:bodyPr/>
          <a:lstStyle/>
          <a:p>
            <a:fld id="{C07347BB-BC04-2148-911C-D73E6437C8AD}" type="slidenum">
              <a:rPr lang="en-US" smtClean="0"/>
              <a:t>‹#›</a:t>
            </a:fld>
            <a:endParaRPr lang="en-US"/>
          </a:p>
        </p:txBody>
      </p:sp>
    </p:spTree>
    <p:extLst>
      <p:ext uri="{BB962C8B-B14F-4D97-AF65-F5344CB8AC3E}">
        <p14:creationId xmlns:p14="http://schemas.microsoft.com/office/powerpoint/2010/main" val="276604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2DD6C-752E-8946-95E7-3C5E18273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C55A4-F165-5249-AE88-DF92C13C48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349B6-29A3-3843-8A3E-3CC39EDC5BF4}"/>
              </a:ext>
            </a:extLst>
          </p:cNvPr>
          <p:cNvSpPr>
            <a:spLocks noGrp="1"/>
          </p:cNvSpPr>
          <p:nvPr>
            <p:ph type="dt" sz="half" idx="10"/>
          </p:nvPr>
        </p:nvSpPr>
        <p:spPr/>
        <p:txBody>
          <a:bodyPr/>
          <a:lstStyle/>
          <a:p>
            <a:fld id="{43E36780-DE8A-8545-8F14-3CCA42C864E2}" type="datetimeFigureOut">
              <a:rPr lang="en-US" smtClean="0"/>
              <a:t>1/13/23</a:t>
            </a:fld>
            <a:endParaRPr lang="en-US"/>
          </a:p>
        </p:txBody>
      </p:sp>
      <p:sp>
        <p:nvSpPr>
          <p:cNvPr id="5" name="Footer Placeholder 4">
            <a:extLst>
              <a:ext uri="{FF2B5EF4-FFF2-40B4-BE49-F238E27FC236}">
                <a16:creationId xmlns:a16="http://schemas.microsoft.com/office/drawing/2014/main" id="{61558CE5-5C11-AA46-9433-A3F2532F4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390FC-5ECD-F74A-8AB2-789D0BEAE211}"/>
              </a:ext>
            </a:extLst>
          </p:cNvPr>
          <p:cNvSpPr>
            <a:spLocks noGrp="1"/>
          </p:cNvSpPr>
          <p:nvPr>
            <p:ph type="sldNum" sz="quarter" idx="12"/>
          </p:nvPr>
        </p:nvSpPr>
        <p:spPr/>
        <p:txBody>
          <a:bodyPr/>
          <a:lstStyle/>
          <a:p>
            <a:fld id="{C07347BB-BC04-2148-911C-D73E6437C8AD}" type="slidenum">
              <a:rPr lang="en-US" smtClean="0"/>
              <a:t>‹#›</a:t>
            </a:fld>
            <a:endParaRPr lang="en-US"/>
          </a:p>
        </p:txBody>
      </p:sp>
    </p:spTree>
    <p:extLst>
      <p:ext uri="{BB962C8B-B14F-4D97-AF65-F5344CB8AC3E}">
        <p14:creationId xmlns:p14="http://schemas.microsoft.com/office/powerpoint/2010/main" val="168812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15F821-20F8-0A4B-8BD5-153EB9A7A9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0FB8CE-086A-AF4F-8A9C-E0CB18D4DA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D28AF-C36B-9742-845C-F385CDD0DA16}"/>
              </a:ext>
            </a:extLst>
          </p:cNvPr>
          <p:cNvSpPr>
            <a:spLocks noGrp="1"/>
          </p:cNvSpPr>
          <p:nvPr>
            <p:ph type="dt" sz="half" idx="10"/>
          </p:nvPr>
        </p:nvSpPr>
        <p:spPr/>
        <p:txBody>
          <a:bodyPr/>
          <a:lstStyle/>
          <a:p>
            <a:fld id="{43E36780-DE8A-8545-8F14-3CCA42C864E2}" type="datetimeFigureOut">
              <a:rPr lang="en-US" smtClean="0"/>
              <a:t>1/13/23</a:t>
            </a:fld>
            <a:endParaRPr lang="en-US"/>
          </a:p>
        </p:txBody>
      </p:sp>
      <p:sp>
        <p:nvSpPr>
          <p:cNvPr id="5" name="Footer Placeholder 4">
            <a:extLst>
              <a:ext uri="{FF2B5EF4-FFF2-40B4-BE49-F238E27FC236}">
                <a16:creationId xmlns:a16="http://schemas.microsoft.com/office/drawing/2014/main" id="{21ED5D1C-7946-8842-B4BA-2C52CB7E4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FC3DA-3E02-2B4F-96A3-D8715D0D3FF8}"/>
              </a:ext>
            </a:extLst>
          </p:cNvPr>
          <p:cNvSpPr>
            <a:spLocks noGrp="1"/>
          </p:cNvSpPr>
          <p:nvPr>
            <p:ph type="sldNum" sz="quarter" idx="12"/>
          </p:nvPr>
        </p:nvSpPr>
        <p:spPr/>
        <p:txBody>
          <a:bodyPr/>
          <a:lstStyle/>
          <a:p>
            <a:fld id="{C07347BB-BC04-2148-911C-D73E6437C8AD}" type="slidenum">
              <a:rPr lang="en-US" smtClean="0"/>
              <a:t>‹#›</a:t>
            </a:fld>
            <a:endParaRPr lang="en-US"/>
          </a:p>
        </p:txBody>
      </p:sp>
    </p:spTree>
    <p:extLst>
      <p:ext uri="{BB962C8B-B14F-4D97-AF65-F5344CB8AC3E}">
        <p14:creationId xmlns:p14="http://schemas.microsoft.com/office/powerpoint/2010/main" val="39789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2CFE-D7F8-EC44-B457-D19A94AE7D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2F33B1-F4BF-D54D-8251-77B892F4E9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A24F1-E4CD-2A46-9F4C-28424F091D1C}"/>
              </a:ext>
            </a:extLst>
          </p:cNvPr>
          <p:cNvSpPr>
            <a:spLocks noGrp="1"/>
          </p:cNvSpPr>
          <p:nvPr>
            <p:ph type="dt" sz="half" idx="10"/>
          </p:nvPr>
        </p:nvSpPr>
        <p:spPr/>
        <p:txBody>
          <a:bodyPr/>
          <a:lstStyle/>
          <a:p>
            <a:fld id="{43E36780-DE8A-8545-8F14-3CCA42C864E2}" type="datetimeFigureOut">
              <a:rPr lang="en-US" smtClean="0"/>
              <a:t>1/13/23</a:t>
            </a:fld>
            <a:endParaRPr lang="en-US"/>
          </a:p>
        </p:txBody>
      </p:sp>
      <p:sp>
        <p:nvSpPr>
          <p:cNvPr id="5" name="Footer Placeholder 4">
            <a:extLst>
              <a:ext uri="{FF2B5EF4-FFF2-40B4-BE49-F238E27FC236}">
                <a16:creationId xmlns:a16="http://schemas.microsoft.com/office/drawing/2014/main" id="{5F0A15B6-3F8F-9745-BB25-F8FAD4E40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820CC-7D5D-BA41-BA86-380D37A09D0B}"/>
              </a:ext>
            </a:extLst>
          </p:cNvPr>
          <p:cNvSpPr>
            <a:spLocks noGrp="1"/>
          </p:cNvSpPr>
          <p:nvPr>
            <p:ph type="sldNum" sz="quarter" idx="12"/>
          </p:nvPr>
        </p:nvSpPr>
        <p:spPr/>
        <p:txBody>
          <a:bodyPr/>
          <a:lstStyle/>
          <a:p>
            <a:fld id="{C07347BB-BC04-2148-911C-D73E6437C8AD}" type="slidenum">
              <a:rPr lang="en-US" smtClean="0"/>
              <a:t>‹#›</a:t>
            </a:fld>
            <a:endParaRPr lang="en-US"/>
          </a:p>
        </p:txBody>
      </p:sp>
    </p:spTree>
    <p:extLst>
      <p:ext uri="{BB962C8B-B14F-4D97-AF65-F5344CB8AC3E}">
        <p14:creationId xmlns:p14="http://schemas.microsoft.com/office/powerpoint/2010/main" val="62480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4B05-DD45-B340-9951-BD6D413699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AA0887-2E1A-E44D-82BD-C4E782EBA1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CEBEBD-BB19-884F-B723-BD50B3CD47D3}"/>
              </a:ext>
            </a:extLst>
          </p:cNvPr>
          <p:cNvSpPr>
            <a:spLocks noGrp="1"/>
          </p:cNvSpPr>
          <p:nvPr>
            <p:ph type="dt" sz="half" idx="10"/>
          </p:nvPr>
        </p:nvSpPr>
        <p:spPr/>
        <p:txBody>
          <a:bodyPr/>
          <a:lstStyle/>
          <a:p>
            <a:fld id="{43E36780-DE8A-8545-8F14-3CCA42C864E2}" type="datetimeFigureOut">
              <a:rPr lang="en-US" smtClean="0"/>
              <a:t>1/13/23</a:t>
            </a:fld>
            <a:endParaRPr lang="en-US"/>
          </a:p>
        </p:txBody>
      </p:sp>
      <p:sp>
        <p:nvSpPr>
          <p:cNvPr id="5" name="Footer Placeholder 4">
            <a:extLst>
              <a:ext uri="{FF2B5EF4-FFF2-40B4-BE49-F238E27FC236}">
                <a16:creationId xmlns:a16="http://schemas.microsoft.com/office/drawing/2014/main" id="{D068E916-8244-C546-BD5C-88F7D41A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49563-7D33-9246-BF11-2245B30F88C3}"/>
              </a:ext>
            </a:extLst>
          </p:cNvPr>
          <p:cNvSpPr>
            <a:spLocks noGrp="1"/>
          </p:cNvSpPr>
          <p:nvPr>
            <p:ph type="sldNum" sz="quarter" idx="12"/>
          </p:nvPr>
        </p:nvSpPr>
        <p:spPr/>
        <p:txBody>
          <a:bodyPr/>
          <a:lstStyle/>
          <a:p>
            <a:fld id="{C07347BB-BC04-2148-911C-D73E6437C8AD}" type="slidenum">
              <a:rPr lang="en-US" smtClean="0"/>
              <a:t>‹#›</a:t>
            </a:fld>
            <a:endParaRPr lang="en-US"/>
          </a:p>
        </p:txBody>
      </p:sp>
    </p:spTree>
    <p:extLst>
      <p:ext uri="{BB962C8B-B14F-4D97-AF65-F5344CB8AC3E}">
        <p14:creationId xmlns:p14="http://schemas.microsoft.com/office/powerpoint/2010/main" val="6397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5F0C-C541-2242-8B12-06230B3C8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29808-8CE1-044D-B4BB-AF4436958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7972AE-E605-814B-9D1F-1B63314CE8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EFEA70-BBBB-2E4F-8457-9492D1837217}"/>
              </a:ext>
            </a:extLst>
          </p:cNvPr>
          <p:cNvSpPr>
            <a:spLocks noGrp="1"/>
          </p:cNvSpPr>
          <p:nvPr>
            <p:ph type="dt" sz="half" idx="10"/>
          </p:nvPr>
        </p:nvSpPr>
        <p:spPr/>
        <p:txBody>
          <a:bodyPr/>
          <a:lstStyle/>
          <a:p>
            <a:fld id="{43E36780-DE8A-8545-8F14-3CCA42C864E2}" type="datetimeFigureOut">
              <a:rPr lang="en-US" smtClean="0"/>
              <a:t>1/13/23</a:t>
            </a:fld>
            <a:endParaRPr lang="en-US"/>
          </a:p>
        </p:txBody>
      </p:sp>
      <p:sp>
        <p:nvSpPr>
          <p:cNvPr id="6" name="Footer Placeholder 5">
            <a:extLst>
              <a:ext uri="{FF2B5EF4-FFF2-40B4-BE49-F238E27FC236}">
                <a16:creationId xmlns:a16="http://schemas.microsoft.com/office/drawing/2014/main" id="{E12BD09A-2016-3945-BE26-1EFE5BE5E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970243-CD94-014A-BA5C-4EB936EC4770}"/>
              </a:ext>
            </a:extLst>
          </p:cNvPr>
          <p:cNvSpPr>
            <a:spLocks noGrp="1"/>
          </p:cNvSpPr>
          <p:nvPr>
            <p:ph type="sldNum" sz="quarter" idx="12"/>
          </p:nvPr>
        </p:nvSpPr>
        <p:spPr/>
        <p:txBody>
          <a:bodyPr/>
          <a:lstStyle/>
          <a:p>
            <a:fld id="{C07347BB-BC04-2148-911C-D73E6437C8AD}" type="slidenum">
              <a:rPr lang="en-US" smtClean="0"/>
              <a:t>‹#›</a:t>
            </a:fld>
            <a:endParaRPr lang="en-US"/>
          </a:p>
        </p:txBody>
      </p:sp>
    </p:spTree>
    <p:extLst>
      <p:ext uri="{BB962C8B-B14F-4D97-AF65-F5344CB8AC3E}">
        <p14:creationId xmlns:p14="http://schemas.microsoft.com/office/powerpoint/2010/main" val="165674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E284-955F-FE48-BAA0-AE7427626F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FF670-EDE5-2B4E-A19D-0214C4F3AD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842F47-FF7F-5947-BBD6-C755514E3F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6B5ADA-3899-ED45-8768-065C9F50D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D4E400-2BC5-C647-AF81-46AD341BCD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92775D-584D-B24D-BBC5-A832B8333B4D}"/>
              </a:ext>
            </a:extLst>
          </p:cNvPr>
          <p:cNvSpPr>
            <a:spLocks noGrp="1"/>
          </p:cNvSpPr>
          <p:nvPr>
            <p:ph type="dt" sz="half" idx="10"/>
          </p:nvPr>
        </p:nvSpPr>
        <p:spPr/>
        <p:txBody>
          <a:bodyPr/>
          <a:lstStyle/>
          <a:p>
            <a:fld id="{43E36780-DE8A-8545-8F14-3CCA42C864E2}" type="datetimeFigureOut">
              <a:rPr lang="en-US" smtClean="0"/>
              <a:t>1/13/23</a:t>
            </a:fld>
            <a:endParaRPr lang="en-US"/>
          </a:p>
        </p:txBody>
      </p:sp>
      <p:sp>
        <p:nvSpPr>
          <p:cNvPr id="8" name="Footer Placeholder 7">
            <a:extLst>
              <a:ext uri="{FF2B5EF4-FFF2-40B4-BE49-F238E27FC236}">
                <a16:creationId xmlns:a16="http://schemas.microsoft.com/office/drawing/2014/main" id="{A4309FE6-D155-7A44-8E9D-40145E9AAB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188DD4-E128-BE4C-89F3-AEC32CE5CBAD}"/>
              </a:ext>
            </a:extLst>
          </p:cNvPr>
          <p:cNvSpPr>
            <a:spLocks noGrp="1"/>
          </p:cNvSpPr>
          <p:nvPr>
            <p:ph type="sldNum" sz="quarter" idx="12"/>
          </p:nvPr>
        </p:nvSpPr>
        <p:spPr/>
        <p:txBody>
          <a:bodyPr/>
          <a:lstStyle/>
          <a:p>
            <a:fld id="{C07347BB-BC04-2148-911C-D73E6437C8AD}" type="slidenum">
              <a:rPr lang="en-US" smtClean="0"/>
              <a:t>‹#›</a:t>
            </a:fld>
            <a:endParaRPr lang="en-US"/>
          </a:p>
        </p:txBody>
      </p:sp>
    </p:spTree>
    <p:extLst>
      <p:ext uri="{BB962C8B-B14F-4D97-AF65-F5344CB8AC3E}">
        <p14:creationId xmlns:p14="http://schemas.microsoft.com/office/powerpoint/2010/main" val="318622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F626-C03E-4242-B196-DA11881A74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518037-ED2C-FE4B-A346-A95306C7624E}"/>
              </a:ext>
            </a:extLst>
          </p:cNvPr>
          <p:cNvSpPr>
            <a:spLocks noGrp="1"/>
          </p:cNvSpPr>
          <p:nvPr>
            <p:ph type="dt" sz="half" idx="10"/>
          </p:nvPr>
        </p:nvSpPr>
        <p:spPr/>
        <p:txBody>
          <a:bodyPr/>
          <a:lstStyle/>
          <a:p>
            <a:fld id="{43E36780-DE8A-8545-8F14-3CCA42C864E2}" type="datetimeFigureOut">
              <a:rPr lang="en-US" smtClean="0"/>
              <a:t>1/13/23</a:t>
            </a:fld>
            <a:endParaRPr lang="en-US"/>
          </a:p>
        </p:txBody>
      </p:sp>
      <p:sp>
        <p:nvSpPr>
          <p:cNvPr id="4" name="Footer Placeholder 3">
            <a:extLst>
              <a:ext uri="{FF2B5EF4-FFF2-40B4-BE49-F238E27FC236}">
                <a16:creationId xmlns:a16="http://schemas.microsoft.com/office/drawing/2014/main" id="{B2062010-4170-E44C-8663-45F9C643FD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F46576-D478-AD4C-B539-46D03F759C59}"/>
              </a:ext>
            </a:extLst>
          </p:cNvPr>
          <p:cNvSpPr>
            <a:spLocks noGrp="1"/>
          </p:cNvSpPr>
          <p:nvPr>
            <p:ph type="sldNum" sz="quarter" idx="12"/>
          </p:nvPr>
        </p:nvSpPr>
        <p:spPr/>
        <p:txBody>
          <a:bodyPr/>
          <a:lstStyle/>
          <a:p>
            <a:fld id="{C07347BB-BC04-2148-911C-D73E6437C8AD}" type="slidenum">
              <a:rPr lang="en-US" smtClean="0"/>
              <a:t>‹#›</a:t>
            </a:fld>
            <a:endParaRPr lang="en-US"/>
          </a:p>
        </p:txBody>
      </p:sp>
    </p:spTree>
    <p:extLst>
      <p:ext uri="{BB962C8B-B14F-4D97-AF65-F5344CB8AC3E}">
        <p14:creationId xmlns:p14="http://schemas.microsoft.com/office/powerpoint/2010/main" val="33671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E433A-7DA5-3F41-8263-BAB96BC37276}"/>
              </a:ext>
            </a:extLst>
          </p:cNvPr>
          <p:cNvSpPr>
            <a:spLocks noGrp="1"/>
          </p:cNvSpPr>
          <p:nvPr>
            <p:ph type="dt" sz="half" idx="10"/>
          </p:nvPr>
        </p:nvSpPr>
        <p:spPr/>
        <p:txBody>
          <a:bodyPr/>
          <a:lstStyle/>
          <a:p>
            <a:fld id="{43E36780-DE8A-8545-8F14-3CCA42C864E2}" type="datetimeFigureOut">
              <a:rPr lang="en-US" smtClean="0"/>
              <a:t>1/13/23</a:t>
            </a:fld>
            <a:endParaRPr lang="en-US"/>
          </a:p>
        </p:txBody>
      </p:sp>
      <p:sp>
        <p:nvSpPr>
          <p:cNvPr id="3" name="Footer Placeholder 2">
            <a:extLst>
              <a:ext uri="{FF2B5EF4-FFF2-40B4-BE49-F238E27FC236}">
                <a16:creationId xmlns:a16="http://schemas.microsoft.com/office/drawing/2014/main" id="{9D1F501E-03DB-4B43-B710-50D36D4BBA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E4FB47-7C36-A24F-AE23-27B2D9AF2B1D}"/>
              </a:ext>
            </a:extLst>
          </p:cNvPr>
          <p:cNvSpPr>
            <a:spLocks noGrp="1"/>
          </p:cNvSpPr>
          <p:nvPr>
            <p:ph type="sldNum" sz="quarter" idx="12"/>
          </p:nvPr>
        </p:nvSpPr>
        <p:spPr/>
        <p:txBody>
          <a:bodyPr/>
          <a:lstStyle/>
          <a:p>
            <a:fld id="{C07347BB-BC04-2148-911C-D73E6437C8AD}" type="slidenum">
              <a:rPr lang="en-US" smtClean="0"/>
              <a:t>‹#›</a:t>
            </a:fld>
            <a:endParaRPr lang="en-US"/>
          </a:p>
        </p:txBody>
      </p:sp>
    </p:spTree>
    <p:extLst>
      <p:ext uri="{BB962C8B-B14F-4D97-AF65-F5344CB8AC3E}">
        <p14:creationId xmlns:p14="http://schemas.microsoft.com/office/powerpoint/2010/main" val="22389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48BC-B7FC-6143-A794-7D4070E42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1931C-EC6A-264A-A45C-C442B792E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4F4552-1A60-B14A-883B-056592DDF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C7E06F-A241-8E4A-B737-91EA07294532}"/>
              </a:ext>
            </a:extLst>
          </p:cNvPr>
          <p:cNvSpPr>
            <a:spLocks noGrp="1"/>
          </p:cNvSpPr>
          <p:nvPr>
            <p:ph type="dt" sz="half" idx="10"/>
          </p:nvPr>
        </p:nvSpPr>
        <p:spPr/>
        <p:txBody>
          <a:bodyPr/>
          <a:lstStyle/>
          <a:p>
            <a:fld id="{43E36780-DE8A-8545-8F14-3CCA42C864E2}" type="datetimeFigureOut">
              <a:rPr lang="en-US" smtClean="0"/>
              <a:t>1/13/23</a:t>
            </a:fld>
            <a:endParaRPr lang="en-US"/>
          </a:p>
        </p:txBody>
      </p:sp>
      <p:sp>
        <p:nvSpPr>
          <p:cNvPr id="6" name="Footer Placeholder 5">
            <a:extLst>
              <a:ext uri="{FF2B5EF4-FFF2-40B4-BE49-F238E27FC236}">
                <a16:creationId xmlns:a16="http://schemas.microsoft.com/office/drawing/2014/main" id="{7681AD00-EBEA-6F45-AAF0-284C2779A3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B9743-A8F1-1941-A7AA-D33CD5953148}"/>
              </a:ext>
            </a:extLst>
          </p:cNvPr>
          <p:cNvSpPr>
            <a:spLocks noGrp="1"/>
          </p:cNvSpPr>
          <p:nvPr>
            <p:ph type="sldNum" sz="quarter" idx="12"/>
          </p:nvPr>
        </p:nvSpPr>
        <p:spPr/>
        <p:txBody>
          <a:bodyPr/>
          <a:lstStyle/>
          <a:p>
            <a:fld id="{C07347BB-BC04-2148-911C-D73E6437C8AD}" type="slidenum">
              <a:rPr lang="en-US" smtClean="0"/>
              <a:t>‹#›</a:t>
            </a:fld>
            <a:endParaRPr lang="en-US"/>
          </a:p>
        </p:txBody>
      </p:sp>
    </p:spTree>
    <p:extLst>
      <p:ext uri="{BB962C8B-B14F-4D97-AF65-F5344CB8AC3E}">
        <p14:creationId xmlns:p14="http://schemas.microsoft.com/office/powerpoint/2010/main" val="212002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1845-9B81-CF4E-908C-23312EF70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AD8BEB-945F-4341-AC19-7F696A8055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E0A3BD-F04B-B749-B18B-00D8BA903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10146-CC7B-F84B-BC9B-FF889608D730}"/>
              </a:ext>
            </a:extLst>
          </p:cNvPr>
          <p:cNvSpPr>
            <a:spLocks noGrp="1"/>
          </p:cNvSpPr>
          <p:nvPr>
            <p:ph type="dt" sz="half" idx="10"/>
          </p:nvPr>
        </p:nvSpPr>
        <p:spPr/>
        <p:txBody>
          <a:bodyPr/>
          <a:lstStyle/>
          <a:p>
            <a:fld id="{43E36780-DE8A-8545-8F14-3CCA42C864E2}" type="datetimeFigureOut">
              <a:rPr lang="en-US" smtClean="0"/>
              <a:t>1/13/23</a:t>
            </a:fld>
            <a:endParaRPr lang="en-US"/>
          </a:p>
        </p:txBody>
      </p:sp>
      <p:sp>
        <p:nvSpPr>
          <p:cNvPr id="6" name="Footer Placeholder 5">
            <a:extLst>
              <a:ext uri="{FF2B5EF4-FFF2-40B4-BE49-F238E27FC236}">
                <a16:creationId xmlns:a16="http://schemas.microsoft.com/office/drawing/2014/main" id="{1C581409-F752-3D46-A271-68BDFA7B1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E460B-9EC9-D845-BFD4-C634E77557DD}"/>
              </a:ext>
            </a:extLst>
          </p:cNvPr>
          <p:cNvSpPr>
            <a:spLocks noGrp="1"/>
          </p:cNvSpPr>
          <p:nvPr>
            <p:ph type="sldNum" sz="quarter" idx="12"/>
          </p:nvPr>
        </p:nvSpPr>
        <p:spPr/>
        <p:txBody>
          <a:bodyPr/>
          <a:lstStyle/>
          <a:p>
            <a:fld id="{C07347BB-BC04-2148-911C-D73E6437C8AD}" type="slidenum">
              <a:rPr lang="en-US" smtClean="0"/>
              <a:t>‹#›</a:t>
            </a:fld>
            <a:endParaRPr lang="en-US"/>
          </a:p>
        </p:txBody>
      </p:sp>
    </p:spTree>
    <p:extLst>
      <p:ext uri="{BB962C8B-B14F-4D97-AF65-F5344CB8AC3E}">
        <p14:creationId xmlns:p14="http://schemas.microsoft.com/office/powerpoint/2010/main" val="413160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D1022-1EB8-0F4D-AD1C-CA830B73CA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1B1A6C-6987-814C-8770-8FF602FD9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927D5-3E81-D84D-9F1F-A9B48D7D26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36780-DE8A-8545-8F14-3CCA42C864E2}" type="datetimeFigureOut">
              <a:rPr lang="en-US" smtClean="0"/>
              <a:t>1/13/23</a:t>
            </a:fld>
            <a:endParaRPr lang="en-US"/>
          </a:p>
        </p:txBody>
      </p:sp>
      <p:sp>
        <p:nvSpPr>
          <p:cNvPr id="5" name="Footer Placeholder 4">
            <a:extLst>
              <a:ext uri="{FF2B5EF4-FFF2-40B4-BE49-F238E27FC236}">
                <a16:creationId xmlns:a16="http://schemas.microsoft.com/office/drawing/2014/main" id="{4B5A69F8-8D1F-2241-98A1-7BDF027DC3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ED5894-B74E-964C-98DD-A6BA4742C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347BB-BC04-2148-911C-D73E6437C8AD}" type="slidenum">
              <a:rPr lang="en-US" smtClean="0"/>
              <a:t>‹#›</a:t>
            </a:fld>
            <a:endParaRPr lang="en-US"/>
          </a:p>
        </p:txBody>
      </p:sp>
    </p:spTree>
    <p:extLst>
      <p:ext uri="{BB962C8B-B14F-4D97-AF65-F5344CB8AC3E}">
        <p14:creationId xmlns:p14="http://schemas.microsoft.com/office/powerpoint/2010/main" val="3431282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xd.adobe.com/view/0b1d5e28-04bc-45e3-b308-14b2a407246c-5e4e/?fullscre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648604-0A53-676F-2D54-D1243EEEAF8A}"/>
              </a:ext>
            </a:extLst>
          </p:cNvPr>
          <p:cNvSpPr txBox="1">
            <a:spLocks/>
          </p:cNvSpPr>
          <p:nvPr/>
        </p:nvSpPr>
        <p:spPr>
          <a:xfrm>
            <a:off x="6343650" y="2173288"/>
            <a:ext cx="5305661" cy="2090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t>Communication during flight tests</a:t>
            </a:r>
          </a:p>
        </p:txBody>
      </p:sp>
      <p:sp>
        <p:nvSpPr>
          <p:cNvPr id="5" name="Subtitle 2">
            <a:extLst>
              <a:ext uri="{FF2B5EF4-FFF2-40B4-BE49-F238E27FC236}">
                <a16:creationId xmlns:a16="http://schemas.microsoft.com/office/drawing/2014/main" id="{BE3B358D-78BE-8290-DD06-0BCE469D7E0F}"/>
              </a:ext>
            </a:extLst>
          </p:cNvPr>
          <p:cNvSpPr txBox="1">
            <a:spLocks/>
          </p:cNvSpPr>
          <p:nvPr/>
        </p:nvSpPr>
        <p:spPr>
          <a:xfrm>
            <a:off x="6343650" y="4241942"/>
            <a:ext cx="4614636" cy="9143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HIGH DENSITY VERTIPLEX (HDV)TEAM WORKS ON THE URBAN AIR MOBILITY CONCEPT DOING FLIGHT TESTS</a:t>
            </a:r>
          </a:p>
        </p:txBody>
      </p:sp>
      <p:pic>
        <p:nvPicPr>
          <p:cNvPr id="6" name="Picture Placeholder 9">
            <a:extLst>
              <a:ext uri="{FF2B5EF4-FFF2-40B4-BE49-F238E27FC236}">
                <a16:creationId xmlns:a16="http://schemas.microsoft.com/office/drawing/2014/main" id="{C6B2B8DB-88AE-F274-E313-71EB2454DFB5}"/>
              </a:ext>
            </a:extLst>
          </p:cNvPr>
          <p:cNvPicPr>
            <a:picLocks noChangeAspect="1"/>
          </p:cNvPicPr>
          <p:nvPr/>
        </p:nvPicPr>
        <p:blipFill>
          <a:blip r:embed="rId3"/>
          <a:srcRect/>
          <a:stretch/>
        </p:blipFill>
        <p:spPr>
          <a:xfrm>
            <a:off x="813743" y="736600"/>
            <a:ext cx="5305661" cy="5245100"/>
          </a:xfrm>
          <a:prstGeom prst="rect">
            <a:avLst/>
          </a:prstGeom>
        </p:spPr>
      </p:pic>
      <p:sp>
        <p:nvSpPr>
          <p:cNvPr id="7" name="TextBox 6">
            <a:extLst>
              <a:ext uri="{FF2B5EF4-FFF2-40B4-BE49-F238E27FC236}">
                <a16:creationId xmlns:a16="http://schemas.microsoft.com/office/drawing/2014/main" id="{D9869D18-20D0-CAA0-6F41-10D0DB837DC3}"/>
              </a:ext>
            </a:extLst>
          </p:cNvPr>
          <p:cNvSpPr txBox="1"/>
          <p:nvPr/>
        </p:nvSpPr>
        <p:spPr>
          <a:xfrm>
            <a:off x="7493000" y="1663700"/>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CD125978-86EF-1A82-8424-C54C5E15D687}"/>
              </a:ext>
            </a:extLst>
          </p:cNvPr>
          <p:cNvSpPr/>
          <p:nvPr/>
        </p:nvSpPr>
        <p:spPr>
          <a:xfrm>
            <a:off x="6343650" y="1303274"/>
            <a:ext cx="2063750" cy="729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3217F6F-9EDB-3E3F-568A-8E5D9CC30446}"/>
              </a:ext>
            </a:extLst>
          </p:cNvPr>
          <p:cNvPicPr>
            <a:picLocks noChangeAspect="1"/>
          </p:cNvPicPr>
          <p:nvPr/>
        </p:nvPicPr>
        <p:blipFill>
          <a:blip r:embed="rId4"/>
          <a:srcRect/>
          <a:stretch/>
        </p:blipFill>
        <p:spPr>
          <a:xfrm>
            <a:off x="6421138" y="1161509"/>
            <a:ext cx="908273" cy="755002"/>
          </a:xfrm>
          <a:prstGeom prst="rect">
            <a:avLst/>
          </a:prstGeom>
        </p:spPr>
      </p:pic>
      <p:sp>
        <p:nvSpPr>
          <p:cNvPr id="2" name="Subtitle 2">
            <a:extLst>
              <a:ext uri="{FF2B5EF4-FFF2-40B4-BE49-F238E27FC236}">
                <a16:creationId xmlns:a16="http://schemas.microsoft.com/office/drawing/2014/main" id="{F0F0D8EB-C21F-C115-1067-A554D76D23F9}"/>
              </a:ext>
            </a:extLst>
          </p:cNvPr>
          <p:cNvSpPr txBox="1">
            <a:spLocks/>
          </p:cNvSpPr>
          <p:nvPr/>
        </p:nvSpPr>
        <p:spPr>
          <a:xfrm>
            <a:off x="6343650" y="5594746"/>
            <a:ext cx="4614636" cy="3869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Shraddha Swaroop</a:t>
            </a:r>
          </a:p>
        </p:txBody>
      </p:sp>
    </p:spTree>
    <p:extLst>
      <p:ext uri="{BB962C8B-B14F-4D97-AF65-F5344CB8AC3E}">
        <p14:creationId xmlns:p14="http://schemas.microsoft.com/office/powerpoint/2010/main" val="3430927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1" name="Rectangle 106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E2930E-BC6C-E647-B3EC-35E9189D6753}"/>
              </a:ext>
            </a:extLst>
          </p:cNvPr>
          <p:cNvSpPr>
            <a:spLocks noGrp="1"/>
          </p:cNvSpPr>
          <p:nvPr>
            <p:ph type="title"/>
          </p:nvPr>
        </p:nvSpPr>
        <p:spPr>
          <a:xfrm>
            <a:off x="643467" y="321734"/>
            <a:ext cx="10905066" cy="1135737"/>
          </a:xfrm>
        </p:spPr>
        <p:txBody>
          <a:bodyPr>
            <a:normAutofit/>
          </a:bodyPr>
          <a:lstStyle/>
          <a:p>
            <a:r>
              <a:rPr lang="en-US" sz="3600"/>
              <a:t>System Usability Survey</a:t>
            </a:r>
          </a:p>
        </p:txBody>
      </p:sp>
      <p:sp>
        <p:nvSpPr>
          <p:cNvPr id="3" name="Content Placeholder 2">
            <a:extLst>
              <a:ext uri="{FF2B5EF4-FFF2-40B4-BE49-F238E27FC236}">
                <a16:creationId xmlns:a16="http://schemas.microsoft.com/office/drawing/2014/main" id="{3800B0C4-61F5-CF4B-9B9C-2681E9EDE23B}"/>
              </a:ext>
            </a:extLst>
          </p:cNvPr>
          <p:cNvSpPr>
            <a:spLocks noGrp="1"/>
          </p:cNvSpPr>
          <p:nvPr>
            <p:ph idx="1"/>
          </p:nvPr>
        </p:nvSpPr>
        <p:spPr>
          <a:xfrm>
            <a:off x="643469" y="1782981"/>
            <a:ext cx="3313563" cy="4393982"/>
          </a:xfrm>
        </p:spPr>
        <p:txBody>
          <a:bodyPr>
            <a:normAutofit/>
          </a:bodyPr>
          <a:lstStyle/>
          <a:p>
            <a:pPr lvl="1"/>
            <a:r>
              <a:rPr lang="en-US" sz="2000" dirty="0"/>
              <a:t>This is a self-rating on ease of use, efficiency and effectiveness for the communication tool</a:t>
            </a:r>
          </a:p>
          <a:p>
            <a:pPr lvl="1"/>
            <a:r>
              <a:rPr lang="en-US" sz="2000" dirty="0"/>
              <a:t>Scores over 70 indicate acceptable usability</a:t>
            </a:r>
          </a:p>
          <a:p>
            <a:pPr lvl="1"/>
            <a:r>
              <a:rPr lang="en-US" sz="2000" dirty="0"/>
              <a:t>Scores between 50 and 70 indicate marginal usability</a:t>
            </a:r>
          </a:p>
          <a:p>
            <a:pPr lvl="1"/>
            <a:r>
              <a:rPr lang="en-US" sz="2000" dirty="0"/>
              <a:t>The mean score for this test is 84.</a:t>
            </a:r>
          </a:p>
          <a:p>
            <a:pPr marL="457200" lvl="1" indent="0">
              <a:buNone/>
            </a:pPr>
            <a:endParaRPr lang="en-US" sz="2000" dirty="0"/>
          </a:p>
          <a:p>
            <a:pPr lvl="1"/>
            <a:endParaRPr lang="en-US" sz="2000" dirty="0"/>
          </a:p>
        </p:txBody>
      </p:sp>
      <p:grpSp>
        <p:nvGrpSpPr>
          <p:cNvPr id="1063" name="Group 106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064"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7" name="Group 106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068" name="Rectangle 106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Isosceles Triangle 106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0DE7EA31-DDFA-8D49-9113-893DB35E567A}"/>
              </a:ext>
            </a:extLst>
          </p:cNvPr>
          <p:cNvPicPr>
            <a:picLocks noChangeAspect="1"/>
          </p:cNvPicPr>
          <p:nvPr/>
        </p:nvPicPr>
        <p:blipFill>
          <a:blip r:embed="rId3"/>
          <a:srcRect/>
          <a:stretch/>
        </p:blipFill>
        <p:spPr>
          <a:xfrm>
            <a:off x="11118627" y="90566"/>
            <a:ext cx="1073373" cy="892241"/>
          </a:xfrm>
          <a:prstGeom prst="rect">
            <a:avLst/>
          </a:prstGeom>
        </p:spPr>
      </p:pic>
      <p:sp>
        <p:nvSpPr>
          <p:cNvPr id="7" name="TextBox 6">
            <a:extLst>
              <a:ext uri="{FF2B5EF4-FFF2-40B4-BE49-F238E27FC236}">
                <a16:creationId xmlns:a16="http://schemas.microsoft.com/office/drawing/2014/main" id="{ED5D9A9A-E484-3687-4550-200E8EC4819C}"/>
              </a:ext>
            </a:extLst>
          </p:cNvPr>
          <p:cNvSpPr txBox="1"/>
          <p:nvPr/>
        </p:nvSpPr>
        <p:spPr>
          <a:xfrm>
            <a:off x="4588933" y="2269067"/>
            <a:ext cx="184731" cy="369332"/>
          </a:xfrm>
          <a:prstGeom prst="rect">
            <a:avLst/>
          </a:prstGeom>
          <a:noFill/>
        </p:spPr>
        <p:txBody>
          <a:bodyPr wrap="none" rtlCol="0">
            <a:spAutoFit/>
          </a:bodyPr>
          <a:lstStyle/>
          <a:p>
            <a:endParaRPr lang="en-US" dirty="0"/>
          </a:p>
        </p:txBody>
      </p:sp>
      <p:graphicFrame>
        <p:nvGraphicFramePr>
          <p:cNvPr id="4" name="Chart 3">
            <a:extLst>
              <a:ext uri="{FF2B5EF4-FFF2-40B4-BE49-F238E27FC236}">
                <a16:creationId xmlns:a16="http://schemas.microsoft.com/office/drawing/2014/main" id="{C9F3608B-C40A-84C8-E001-BD6AAC7EBC0D}"/>
              </a:ext>
            </a:extLst>
          </p:cNvPr>
          <p:cNvGraphicFramePr/>
          <p:nvPr>
            <p:extLst>
              <p:ext uri="{D42A27DB-BD31-4B8C-83A1-F6EECF244321}">
                <p14:modId xmlns:p14="http://schemas.microsoft.com/office/powerpoint/2010/main" val="3433538246"/>
              </p:ext>
            </p:extLst>
          </p:nvPr>
        </p:nvGraphicFramePr>
        <p:xfrm>
          <a:off x="4232366" y="1633938"/>
          <a:ext cx="7684300" cy="52240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9767781"/>
      </p:ext>
    </p:extLst>
  </p:cSld>
  <p:clrMapOvr>
    <a:masterClrMapping/>
  </p:clrMapOvr>
  <mc:AlternateContent xmlns:mc="http://schemas.openxmlformats.org/markup-compatibility/2006" xmlns:p14="http://schemas.microsoft.com/office/powerpoint/2010/main">
    <mc:Choice Requires="p14">
      <p:transition spd="slow" p14:dur="2000" advTm="999"/>
    </mc:Choice>
    <mc:Fallback xmlns="">
      <p:transition spd="slow" advTm="99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2930E-BC6C-E647-B3EC-35E9189D6753}"/>
              </a:ext>
            </a:extLst>
          </p:cNvPr>
          <p:cNvSpPr>
            <a:spLocks noGrp="1"/>
          </p:cNvSpPr>
          <p:nvPr>
            <p:ph type="title"/>
          </p:nvPr>
        </p:nvSpPr>
        <p:spPr>
          <a:xfrm>
            <a:off x="630935" y="639520"/>
            <a:ext cx="3477987" cy="1719072"/>
          </a:xfrm>
        </p:spPr>
        <p:txBody>
          <a:bodyPr anchor="b">
            <a:normAutofit/>
          </a:bodyPr>
          <a:lstStyle/>
          <a:p>
            <a:r>
              <a:rPr lang="en-US" sz="5400" dirty="0"/>
              <a:t>Response Time</a:t>
            </a:r>
          </a:p>
        </p:txBody>
      </p:sp>
      <p:sp>
        <p:nvSpPr>
          <p:cNvPr id="106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00B0C4-61F5-CF4B-9B9C-2681E9EDE23B}"/>
              </a:ext>
            </a:extLst>
          </p:cNvPr>
          <p:cNvSpPr>
            <a:spLocks noGrp="1"/>
          </p:cNvSpPr>
          <p:nvPr>
            <p:ph idx="1"/>
          </p:nvPr>
        </p:nvSpPr>
        <p:spPr>
          <a:xfrm>
            <a:off x="143690" y="2807208"/>
            <a:ext cx="3696788" cy="3410712"/>
          </a:xfrm>
        </p:spPr>
        <p:txBody>
          <a:bodyPr anchor="t">
            <a:normAutofit fontScale="92500"/>
          </a:bodyPr>
          <a:lstStyle/>
          <a:p>
            <a:pPr lvl="1"/>
            <a:r>
              <a:rPr lang="en-US" sz="2200" dirty="0"/>
              <a:t>All times are under two minutes, the criteria for failure</a:t>
            </a:r>
          </a:p>
          <a:p>
            <a:pPr lvl="1"/>
            <a:r>
              <a:rPr lang="en-US" sz="2200" dirty="0"/>
              <a:t>Task 1: GCSO logs in obtains security clearance</a:t>
            </a:r>
          </a:p>
          <a:p>
            <a:pPr lvl="1"/>
            <a:r>
              <a:rPr lang="en-US" sz="2200" dirty="0"/>
              <a:t>Task 2: Find upcoming task for Range Safety Officer</a:t>
            </a:r>
          </a:p>
          <a:p>
            <a:pPr lvl="1"/>
            <a:r>
              <a:rPr lang="en-US" sz="2200" dirty="0"/>
              <a:t>Task 3: Find upcoming task for your role</a:t>
            </a:r>
          </a:p>
          <a:p>
            <a:pPr lvl="1"/>
            <a:r>
              <a:rPr lang="en-US" sz="2200" dirty="0"/>
              <a:t>Task 4: Check off doing your task</a:t>
            </a:r>
          </a:p>
          <a:p>
            <a:pPr lvl="1"/>
            <a:endParaRPr lang="en-US" sz="2200" dirty="0"/>
          </a:p>
          <a:p>
            <a:pPr lvl="1"/>
            <a:endParaRPr lang="en-US" sz="2200" dirty="0"/>
          </a:p>
          <a:p>
            <a:pPr lvl="1"/>
            <a:endParaRPr lang="en-US" sz="2200" dirty="0"/>
          </a:p>
        </p:txBody>
      </p:sp>
      <p:pic>
        <p:nvPicPr>
          <p:cNvPr id="6" name="Picture 5" descr="Logo, icon&#10;&#10;Description automatically generated">
            <a:extLst>
              <a:ext uri="{FF2B5EF4-FFF2-40B4-BE49-F238E27FC236}">
                <a16:creationId xmlns:a16="http://schemas.microsoft.com/office/drawing/2014/main" id="{0DE7EA31-DDFA-8D49-9113-893DB35E567A}"/>
              </a:ext>
            </a:extLst>
          </p:cNvPr>
          <p:cNvPicPr>
            <a:picLocks noChangeAspect="1"/>
          </p:cNvPicPr>
          <p:nvPr/>
        </p:nvPicPr>
        <p:blipFill>
          <a:blip r:embed="rId3"/>
          <a:srcRect/>
          <a:stretch/>
        </p:blipFill>
        <p:spPr>
          <a:xfrm>
            <a:off x="11112820" y="0"/>
            <a:ext cx="1073373" cy="892241"/>
          </a:xfrm>
          <a:prstGeom prst="rect">
            <a:avLst/>
          </a:prstGeom>
        </p:spPr>
      </p:pic>
      <p:sp>
        <p:nvSpPr>
          <p:cNvPr id="7" name="TextBox 6">
            <a:extLst>
              <a:ext uri="{FF2B5EF4-FFF2-40B4-BE49-F238E27FC236}">
                <a16:creationId xmlns:a16="http://schemas.microsoft.com/office/drawing/2014/main" id="{ED5D9A9A-E484-3687-4550-200E8EC4819C}"/>
              </a:ext>
            </a:extLst>
          </p:cNvPr>
          <p:cNvSpPr txBox="1"/>
          <p:nvPr/>
        </p:nvSpPr>
        <p:spPr>
          <a:xfrm>
            <a:off x="4588933" y="2269067"/>
            <a:ext cx="184731" cy="369332"/>
          </a:xfrm>
          <a:prstGeom prst="rect">
            <a:avLst/>
          </a:prstGeom>
          <a:noFill/>
        </p:spPr>
        <p:txBody>
          <a:bodyPr wrap="none" rtlCol="0">
            <a:spAutoFit/>
          </a:bodyPr>
          <a:lstStyle/>
          <a:p>
            <a:endParaRPr lang="en-US" dirty="0"/>
          </a:p>
        </p:txBody>
      </p:sp>
      <p:graphicFrame>
        <p:nvGraphicFramePr>
          <p:cNvPr id="4" name="Chart 3">
            <a:extLst>
              <a:ext uri="{FF2B5EF4-FFF2-40B4-BE49-F238E27FC236}">
                <a16:creationId xmlns:a16="http://schemas.microsoft.com/office/drawing/2014/main" id="{4A984536-D888-944B-B28E-0A02960FB446}"/>
              </a:ext>
            </a:extLst>
          </p:cNvPr>
          <p:cNvGraphicFramePr/>
          <p:nvPr>
            <p:extLst>
              <p:ext uri="{D42A27DB-BD31-4B8C-83A1-F6EECF244321}">
                <p14:modId xmlns:p14="http://schemas.microsoft.com/office/powerpoint/2010/main" val="3690457417"/>
              </p:ext>
            </p:extLst>
          </p:nvPr>
        </p:nvGraphicFramePr>
        <p:xfrm>
          <a:off x="3613370" y="536686"/>
          <a:ext cx="8403770" cy="60287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2104573"/>
      </p:ext>
    </p:extLst>
  </p:cSld>
  <p:clrMapOvr>
    <a:masterClrMapping/>
  </p:clrMapOvr>
  <mc:AlternateContent xmlns:mc="http://schemas.openxmlformats.org/markup-compatibility/2006" xmlns:p14="http://schemas.microsoft.com/office/powerpoint/2010/main">
    <mc:Choice Requires="p14">
      <p:transition spd="slow" p14:dur="2000" advTm="999"/>
    </mc:Choice>
    <mc:Fallback xmlns="">
      <p:transition spd="slow" advTm="99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2930E-BC6C-E647-B3EC-35E9189D6753}"/>
              </a:ext>
            </a:extLst>
          </p:cNvPr>
          <p:cNvSpPr>
            <a:spLocks noGrp="1"/>
          </p:cNvSpPr>
          <p:nvPr>
            <p:ph type="title"/>
          </p:nvPr>
        </p:nvSpPr>
        <p:spPr>
          <a:xfrm>
            <a:off x="630936" y="639520"/>
            <a:ext cx="3429000" cy="1719072"/>
          </a:xfrm>
        </p:spPr>
        <p:txBody>
          <a:bodyPr anchor="b">
            <a:normAutofit/>
          </a:bodyPr>
          <a:lstStyle/>
          <a:p>
            <a:r>
              <a:rPr lang="en-US" sz="5400"/>
              <a:t>Task Difficulty</a:t>
            </a:r>
          </a:p>
        </p:txBody>
      </p:sp>
      <p:sp>
        <p:nvSpPr>
          <p:cNvPr id="106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00B0C4-61F5-CF4B-9B9C-2681E9EDE23B}"/>
              </a:ext>
            </a:extLst>
          </p:cNvPr>
          <p:cNvSpPr>
            <a:spLocks noGrp="1"/>
          </p:cNvSpPr>
          <p:nvPr>
            <p:ph idx="1"/>
          </p:nvPr>
        </p:nvSpPr>
        <p:spPr>
          <a:xfrm>
            <a:off x="630936" y="2807208"/>
            <a:ext cx="3429000" cy="3410712"/>
          </a:xfrm>
        </p:spPr>
        <p:txBody>
          <a:bodyPr anchor="t">
            <a:normAutofit/>
          </a:bodyPr>
          <a:lstStyle/>
          <a:p>
            <a:pPr lvl="1"/>
            <a:r>
              <a:rPr lang="en-US" sz="2200" dirty="0"/>
              <a:t>Each task was rates on a scale of 1 to 5 with 1 being very hard and 5 being very easy</a:t>
            </a:r>
          </a:p>
          <a:p>
            <a:pPr lvl="1"/>
            <a:r>
              <a:rPr lang="en-US" sz="2200" dirty="0"/>
              <a:t>Task 3 and 4’s score correlates to the difficulty that 3 out of 5 participants had navigating to the My Tasks page</a:t>
            </a:r>
          </a:p>
          <a:p>
            <a:pPr marL="457200" lvl="1" indent="0">
              <a:buNone/>
            </a:pPr>
            <a:endParaRPr lang="en-US" sz="2200" dirty="0"/>
          </a:p>
          <a:p>
            <a:pPr lvl="1"/>
            <a:endParaRPr lang="en-US" sz="2200" dirty="0"/>
          </a:p>
        </p:txBody>
      </p:sp>
      <p:pic>
        <p:nvPicPr>
          <p:cNvPr id="6" name="Picture 5">
            <a:extLst>
              <a:ext uri="{FF2B5EF4-FFF2-40B4-BE49-F238E27FC236}">
                <a16:creationId xmlns:a16="http://schemas.microsoft.com/office/drawing/2014/main" id="{0DE7EA31-DDFA-8D49-9113-893DB35E567A}"/>
              </a:ext>
            </a:extLst>
          </p:cNvPr>
          <p:cNvPicPr>
            <a:picLocks noChangeAspect="1"/>
          </p:cNvPicPr>
          <p:nvPr/>
        </p:nvPicPr>
        <p:blipFill>
          <a:blip r:embed="rId3"/>
          <a:srcRect/>
          <a:stretch/>
        </p:blipFill>
        <p:spPr>
          <a:xfrm>
            <a:off x="11118627" y="90566"/>
            <a:ext cx="1073373" cy="892241"/>
          </a:xfrm>
          <a:prstGeom prst="rect">
            <a:avLst/>
          </a:prstGeom>
        </p:spPr>
      </p:pic>
      <p:sp>
        <p:nvSpPr>
          <p:cNvPr id="7" name="TextBox 6">
            <a:extLst>
              <a:ext uri="{FF2B5EF4-FFF2-40B4-BE49-F238E27FC236}">
                <a16:creationId xmlns:a16="http://schemas.microsoft.com/office/drawing/2014/main" id="{ED5D9A9A-E484-3687-4550-200E8EC4819C}"/>
              </a:ext>
            </a:extLst>
          </p:cNvPr>
          <p:cNvSpPr txBox="1"/>
          <p:nvPr/>
        </p:nvSpPr>
        <p:spPr>
          <a:xfrm>
            <a:off x="4588933" y="2269067"/>
            <a:ext cx="184731" cy="369332"/>
          </a:xfrm>
          <a:prstGeom prst="rect">
            <a:avLst/>
          </a:prstGeom>
          <a:noFill/>
        </p:spPr>
        <p:txBody>
          <a:bodyPr wrap="none" rtlCol="0">
            <a:spAutoFit/>
          </a:bodyPr>
          <a:lstStyle/>
          <a:p>
            <a:endParaRPr lang="en-US" dirty="0"/>
          </a:p>
        </p:txBody>
      </p:sp>
      <p:graphicFrame>
        <p:nvGraphicFramePr>
          <p:cNvPr id="4" name="Chart 3">
            <a:extLst>
              <a:ext uri="{FF2B5EF4-FFF2-40B4-BE49-F238E27FC236}">
                <a16:creationId xmlns:a16="http://schemas.microsoft.com/office/drawing/2014/main" id="{8CCF5A61-A3A2-29A8-A2D1-08803A6EDAAE}"/>
              </a:ext>
            </a:extLst>
          </p:cNvPr>
          <p:cNvGraphicFramePr/>
          <p:nvPr>
            <p:extLst>
              <p:ext uri="{D42A27DB-BD31-4B8C-83A1-F6EECF244321}">
                <p14:modId xmlns:p14="http://schemas.microsoft.com/office/powerpoint/2010/main" val="1110286958"/>
              </p:ext>
            </p:extLst>
          </p:nvPr>
        </p:nvGraphicFramePr>
        <p:xfrm>
          <a:off x="4654296" y="640080"/>
          <a:ext cx="7537704" cy="61273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84684"/>
      </p:ext>
    </p:extLst>
  </p:cSld>
  <p:clrMapOvr>
    <a:masterClrMapping/>
  </p:clrMapOvr>
  <mc:AlternateContent xmlns:mc="http://schemas.openxmlformats.org/markup-compatibility/2006" xmlns:p14="http://schemas.microsoft.com/office/powerpoint/2010/main">
    <mc:Choice Requires="p14">
      <p:transition spd="slow" p14:dur="2000" advTm="999"/>
    </mc:Choice>
    <mc:Fallback xmlns="">
      <p:transition spd="slow" advTm="99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2930E-BC6C-E647-B3EC-35E9189D6753}"/>
              </a:ext>
            </a:extLst>
          </p:cNvPr>
          <p:cNvSpPr>
            <a:spLocks noGrp="1"/>
          </p:cNvSpPr>
          <p:nvPr>
            <p:ph type="title"/>
          </p:nvPr>
        </p:nvSpPr>
        <p:spPr>
          <a:xfrm>
            <a:off x="634276" y="803705"/>
            <a:ext cx="4208656" cy="3034857"/>
          </a:xfrm>
        </p:spPr>
        <p:txBody>
          <a:bodyPr vert="horz" lIns="91440" tIns="45720" rIns="91440" bIns="45720" rtlCol="0" anchor="b">
            <a:normAutofit/>
          </a:bodyPr>
          <a:lstStyle/>
          <a:p>
            <a:pPr algn="r"/>
            <a:r>
              <a:rPr lang="en-US" sz="5400" kern="1200">
                <a:solidFill>
                  <a:srgbClr val="FFFFFF"/>
                </a:solidFill>
                <a:latin typeface="+mj-lt"/>
                <a:ea typeface="+mj-ea"/>
                <a:cs typeface="+mj-cs"/>
              </a:rPr>
              <a:t>Thank You!</a:t>
            </a:r>
          </a:p>
        </p:txBody>
      </p:sp>
      <p:cxnSp>
        <p:nvCxnSpPr>
          <p:cNvPr id="30" name="Straight Connector 29">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5" name="Graphic 24" descr="Handshake">
            <a:extLst>
              <a:ext uri="{FF2B5EF4-FFF2-40B4-BE49-F238E27FC236}">
                <a16:creationId xmlns:a16="http://schemas.microsoft.com/office/drawing/2014/main" id="{8353CBDC-C909-A6CB-18FF-EF94D0E295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99753"/>
            <a:ext cx="5459470" cy="5459470"/>
          </a:xfrm>
          <a:prstGeom prst="rect">
            <a:avLst/>
          </a:prstGeom>
        </p:spPr>
      </p:pic>
      <p:pic>
        <p:nvPicPr>
          <p:cNvPr id="6" name="Picture 5">
            <a:extLst>
              <a:ext uri="{FF2B5EF4-FFF2-40B4-BE49-F238E27FC236}">
                <a16:creationId xmlns:a16="http://schemas.microsoft.com/office/drawing/2014/main" id="{0DE7EA31-DDFA-8D49-9113-893DB35E567A}"/>
              </a:ext>
            </a:extLst>
          </p:cNvPr>
          <p:cNvPicPr>
            <a:picLocks noChangeAspect="1"/>
          </p:cNvPicPr>
          <p:nvPr/>
        </p:nvPicPr>
        <p:blipFill>
          <a:blip r:embed="rId5"/>
          <a:srcRect/>
          <a:stretch/>
        </p:blipFill>
        <p:spPr>
          <a:xfrm>
            <a:off x="11118627" y="90566"/>
            <a:ext cx="1073373" cy="892241"/>
          </a:xfrm>
          <a:prstGeom prst="rect">
            <a:avLst/>
          </a:prstGeom>
        </p:spPr>
      </p:pic>
    </p:spTree>
    <p:extLst>
      <p:ext uri="{BB962C8B-B14F-4D97-AF65-F5344CB8AC3E}">
        <p14:creationId xmlns:p14="http://schemas.microsoft.com/office/powerpoint/2010/main" val="2566778243"/>
      </p:ext>
    </p:extLst>
  </p:cSld>
  <p:clrMapOvr>
    <a:masterClrMapping/>
  </p:clrMapOvr>
  <mc:AlternateContent xmlns:mc="http://schemas.openxmlformats.org/markup-compatibility/2006" xmlns:p14="http://schemas.microsoft.com/office/powerpoint/2010/main">
    <mc:Choice Requires="p14">
      <p:transition spd="slow" p14:dur="2000" advTm="999"/>
    </mc:Choice>
    <mc:Fallback xmlns="">
      <p:transition spd="slow" advTm="99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2930E-BC6C-E647-B3EC-35E9189D6753}"/>
              </a:ext>
            </a:extLst>
          </p:cNvPr>
          <p:cNvSpPr>
            <a:spLocks noGrp="1"/>
          </p:cNvSpPr>
          <p:nvPr>
            <p:ph type="title"/>
          </p:nvPr>
        </p:nvSpPr>
        <p:spPr>
          <a:xfrm>
            <a:off x="773483" y="1186853"/>
            <a:ext cx="3578527" cy="4480726"/>
          </a:xfrm>
        </p:spPr>
        <p:txBody>
          <a:bodyPr vert="horz" lIns="91440" tIns="45720" rIns="91440" bIns="45720" rtlCol="0" anchor="ctr">
            <a:normAutofit/>
          </a:bodyPr>
          <a:lstStyle/>
          <a:p>
            <a:pPr algn="r"/>
            <a:r>
              <a:rPr lang="en-US" sz="5400" kern="1200" dirty="0">
                <a:solidFill>
                  <a:schemeClr val="tx1"/>
                </a:solidFill>
                <a:latin typeface="+mj-lt"/>
                <a:ea typeface="+mj-ea"/>
                <a:cs typeface="+mj-cs"/>
              </a:rPr>
              <a:t>High Density </a:t>
            </a:r>
            <a:r>
              <a:rPr lang="en-US" sz="5400" kern="1200" dirty="0" err="1">
                <a:solidFill>
                  <a:schemeClr val="tx1"/>
                </a:solidFill>
                <a:latin typeface="+mj-lt"/>
                <a:ea typeface="+mj-ea"/>
                <a:cs typeface="+mj-cs"/>
              </a:rPr>
              <a:t>Vertiplex</a:t>
            </a:r>
            <a:endParaRPr lang="en-US" sz="5400" kern="1200" dirty="0">
              <a:solidFill>
                <a:schemeClr val="tx1"/>
              </a:solidFill>
              <a:latin typeface="+mj-lt"/>
              <a:ea typeface="+mj-ea"/>
              <a:cs typeface="+mj-cs"/>
            </a:endParaRPr>
          </a:p>
        </p:txBody>
      </p:sp>
      <p:cxnSp>
        <p:nvCxnSpPr>
          <p:cNvPr id="25"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6DA73457-D559-C843-9F03-F6C0C9C02D9D}"/>
              </a:ext>
            </a:extLst>
          </p:cNvPr>
          <p:cNvSpPr txBox="1">
            <a:spLocks/>
          </p:cNvSpPr>
          <p:nvPr/>
        </p:nvSpPr>
        <p:spPr>
          <a:xfrm>
            <a:off x="5255260" y="1648870"/>
            <a:ext cx="4702848" cy="35602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Project: </a:t>
            </a:r>
            <a:r>
              <a:rPr lang="en-US" sz="2000" dirty="0"/>
              <a:t>Data visualization tool for the High Density </a:t>
            </a:r>
            <a:r>
              <a:rPr lang="en-US" sz="2000" dirty="0" err="1"/>
              <a:t>Vertiplex</a:t>
            </a:r>
            <a:r>
              <a:rPr lang="en-US" sz="2000" dirty="0"/>
              <a:t> (HDV) team </a:t>
            </a:r>
          </a:p>
          <a:p>
            <a:r>
              <a:rPr lang="en-US" sz="2000" b="1" dirty="0"/>
              <a:t>Goal: </a:t>
            </a:r>
            <a:r>
              <a:rPr lang="en-US" sz="2000" b="0" i="0" u="none" strike="noStrike" dirty="0">
                <a:effectLst/>
              </a:rPr>
              <a:t>Provide researchers with a tool for easy access to data visualization to provide accurate, effective and full understanding of the live flight and simulated flight research that is done on a semi-annual basis. This tool will provide data-driven solutions for air traffic management system for the HDV project</a:t>
            </a:r>
            <a:endParaRPr lang="en-US" sz="2000" dirty="0"/>
          </a:p>
        </p:txBody>
      </p:sp>
      <p:pic>
        <p:nvPicPr>
          <p:cNvPr id="9" name="Picture 8" descr="Logo&#10;&#10;Description automatically generated">
            <a:extLst>
              <a:ext uri="{FF2B5EF4-FFF2-40B4-BE49-F238E27FC236}">
                <a16:creationId xmlns:a16="http://schemas.microsoft.com/office/drawing/2014/main" id="{446A8FB5-5604-9C48-BE0F-11F12CC19918}"/>
              </a:ext>
            </a:extLst>
          </p:cNvPr>
          <p:cNvPicPr>
            <a:picLocks noChangeAspect="1"/>
          </p:cNvPicPr>
          <p:nvPr/>
        </p:nvPicPr>
        <p:blipFill>
          <a:blip r:embed="rId3"/>
          <a:stretch>
            <a:fillRect/>
          </a:stretch>
        </p:blipFill>
        <p:spPr>
          <a:xfrm>
            <a:off x="11118627" y="0"/>
            <a:ext cx="1073373" cy="1073373"/>
          </a:xfrm>
          <a:prstGeom prst="rect">
            <a:avLst/>
          </a:prstGeom>
        </p:spPr>
      </p:pic>
      <p:pic>
        <p:nvPicPr>
          <p:cNvPr id="11" name="Picture 10">
            <a:extLst>
              <a:ext uri="{FF2B5EF4-FFF2-40B4-BE49-F238E27FC236}">
                <a16:creationId xmlns:a16="http://schemas.microsoft.com/office/drawing/2014/main" id="{46CAF4D6-24EF-A048-8732-D6FD6051AA5F}"/>
              </a:ext>
            </a:extLst>
          </p:cNvPr>
          <p:cNvPicPr>
            <a:picLocks noChangeAspect="1"/>
          </p:cNvPicPr>
          <p:nvPr/>
        </p:nvPicPr>
        <p:blipFill>
          <a:blip r:embed="rId4"/>
          <a:srcRect/>
          <a:stretch/>
        </p:blipFill>
        <p:spPr>
          <a:xfrm>
            <a:off x="11118625" y="177838"/>
            <a:ext cx="1073373" cy="892241"/>
          </a:xfrm>
          <a:prstGeom prst="rect">
            <a:avLst/>
          </a:prstGeom>
        </p:spPr>
      </p:pic>
    </p:spTree>
    <p:extLst>
      <p:ext uri="{BB962C8B-B14F-4D97-AF65-F5344CB8AC3E}">
        <p14:creationId xmlns:p14="http://schemas.microsoft.com/office/powerpoint/2010/main" val="2685311180"/>
      </p:ext>
    </p:extLst>
  </p:cSld>
  <p:clrMapOvr>
    <a:masterClrMapping/>
  </p:clrMapOvr>
  <mc:AlternateContent xmlns:mc="http://schemas.openxmlformats.org/markup-compatibility/2006" xmlns:p14="http://schemas.microsoft.com/office/powerpoint/2010/main">
    <mc:Choice Requires="p14">
      <p:transition spd="slow" p14:dur="2000" advTm="44732"/>
    </mc:Choice>
    <mc:Fallback xmlns="">
      <p:transition spd="slow" advTm="4473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2930E-BC6C-E647-B3EC-35E9189D6753}"/>
              </a:ext>
            </a:extLst>
          </p:cNvPr>
          <p:cNvSpPr>
            <a:spLocks noGrp="1"/>
          </p:cNvSpPr>
          <p:nvPr>
            <p:ph type="title"/>
          </p:nvPr>
        </p:nvSpPr>
        <p:spPr>
          <a:xfrm>
            <a:off x="411480" y="991443"/>
            <a:ext cx="4443154" cy="1087819"/>
          </a:xfrm>
        </p:spPr>
        <p:txBody>
          <a:bodyPr anchor="b">
            <a:normAutofit/>
          </a:bodyPr>
          <a:lstStyle/>
          <a:p>
            <a:r>
              <a:rPr lang="en-US" sz="3400" dirty="0"/>
              <a:t>Objectives</a:t>
            </a:r>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032" name="Content Placeholder 2">
            <a:extLst>
              <a:ext uri="{FF2B5EF4-FFF2-40B4-BE49-F238E27FC236}">
                <a16:creationId xmlns:a16="http://schemas.microsoft.com/office/drawing/2014/main" id="{004FB970-0948-3C04-9F8E-07C0FB1B0AE1}"/>
              </a:ext>
            </a:extLst>
          </p:cNvPr>
          <p:cNvGraphicFramePr>
            <a:graphicFrameLocks noGrp="1"/>
          </p:cNvGraphicFramePr>
          <p:nvPr>
            <p:ph idx="1"/>
            <p:extLst>
              <p:ext uri="{D42A27DB-BD31-4B8C-83A1-F6EECF244321}">
                <p14:modId xmlns:p14="http://schemas.microsoft.com/office/powerpoint/2010/main" val="4199864462"/>
              </p:ext>
            </p:extLst>
          </p:nvPr>
        </p:nvGraphicFramePr>
        <p:xfrm>
          <a:off x="411479" y="2684095"/>
          <a:ext cx="6479178" cy="34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Logo&#10;&#10;Description automatically generated">
            <a:extLst>
              <a:ext uri="{FF2B5EF4-FFF2-40B4-BE49-F238E27FC236}">
                <a16:creationId xmlns:a16="http://schemas.microsoft.com/office/drawing/2014/main" id="{446A8FB5-5604-9C48-BE0F-11F12CC19918}"/>
              </a:ext>
            </a:extLst>
          </p:cNvPr>
          <p:cNvPicPr>
            <a:picLocks noChangeAspect="1"/>
          </p:cNvPicPr>
          <p:nvPr/>
        </p:nvPicPr>
        <p:blipFill>
          <a:blip r:embed="rId8"/>
          <a:stretch>
            <a:fillRect/>
          </a:stretch>
        </p:blipFill>
        <p:spPr>
          <a:xfrm>
            <a:off x="11118627" y="0"/>
            <a:ext cx="1073373" cy="1073373"/>
          </a:xfrm>
          <a:prstGeom prst="rect">
            <a:avLst/>
          </a:prstGeom>
        </p:spPr>
      </p:pic>
      <p:pic>
        <p:nvPicPr>
          <p:cNvPr id="11" name="Picture 10">
            <a:extLst>
              <a:ext uri="{FF2B5EF4-FFF2-40B4-BE49-F238E27FC236}">
                <a16:creationId xmlns:a16="http://schemas.microsoft.com/office/drawing/2014/main" id="{46CAF4D6-24EF-A048-8732-D6FD6051AA5F}"/>
              </a:ext>
            </a:extLst>
          </p:cNvPr>
          <p:cNvPicPr>
            <a:picLocks noChangeAspect="1"/>
          </p:cNvPicPr>
          <p:nvPr/>
        </p:nvPicPr>
        <p:blipFill>
          <a:blip r:embed="rId9"/>
          <a:srcRect/>
          <a:stretch/>
        </p:blipFill>
        <p:spPr>
          <a:xfrm>
            <a:off x="11118627" y="90566"/>
            <a:ext cx="1073373" cy="892241"/>
          </a:xfrm>
          <a:prstGeom prst="rect">
            <a:avLst/>
          </a:prstGeom>
        </p:spPr>
      </p:pic>
      <p:pic>
        <p:nvPicPr>
          <p:cNvPr id="1028" name="Picture 4" descr="woman in blue robe using macbook">
            <a:extLst>
              <a:ext uri="{FF2B5EF4-FFF2-40B4-BE49-F238E27FC236}">
                <a16:creationId xmlns:a16="http://schemas.microsoft.com/office/drawing/2014/main" id="{7D93E0F4-C776-1E6E-D29B-230AC98742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4401" y="2705187"/>
            <a:ext cx="4760912" cy="317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905051"/>
      </p:ext>
    </p:extLst>
  </p:cSld>
  <p:clrMapOvr>
    <a:masterClrMapping/>
  </p:clrMapOvr>
  <mc:AlternateContent xmlns:mc="http://schemas.openxmlformats.org/markup-compatibility/2006" xmlns:p14="http://schemas.microsoft.com/office/powerpoint/2010/main">
    <mc:Choice Requires="p14">
      <p:transition spd="slow" p14:dur="2000" advTm="5893"/>
    </mc:Choice>
    <mc:Fallback xmlns="">
      <p:transition spd="slow" advTm="589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2930E-BC6C-E647-B3EC-35E9189D6753}"/>
              </a:ext>
            </a:extLst>
          </p:cNvPr>
          <p:cNvSpPr>
            <a:spLocks noGrp="1"/>
          </p:cNvSpPr>
          <p:nvPr>
            <p:ph type="title"/>
          </p:nvPr>
        </p:nvSpPr>
        <p:spPr>
          <a:xfrm>
            <a:off x="838200" y="557188"/>
            <a:ext cx="10515600" cy="1133499"/>
          </a:xfrm>
        </p:spPr>
        <p:txBody>
          <a:bodyPr>
            <a:normAutofit/>
          </a:bodyPr>
          <a:lstStyle/>
          <a:p>
            <a:pPr algn="ctr"/>
            <a:r>
              <a:rPr lang="en-US" sz="5200"/>
              <a:t>Human Factors Methodologies</a:t>
            </a:r>
          </a:p>
        </p:txBody>
      </p:sp>
      <p:pic>
        <p:nvPicPr>
          <p:cNvPr id="6" name="Picture 5">
            <a:extLst>
              <a:ext uri="{FF2B5EF4-FFF2-40B4-BE49-F238E27FC236}">
                <a16:creationId xmlns:a16="http://schemas.microsoft.com/office/drawing/2014/main" id="{0DE7EA31-DDFA-8D49-9113-893DB35E567A}"/>
              </a:ext>
            </a:extLst>
          </p:cNvPr>
          <p:cNvPicPr>
            <a:picLocks noChangeAspect="1"/>
          </p:cNvPicPr>
          <p:nvPr/>
        </p:nvPicPr>
        <p:blipFill>
          <a:blip r:embed="rId3"/>
          <a:srcRect/>
          <a:stretch/>
        </p:blipFill>
        <p:spPr>
          <a:xfrm>
            <a:off x="11118627" y="90566"/>
            <a:ext cx="1073373" cy="892241"/>
          </a:xfrm>
          <a:prstGeom prst="rect">
            <a:avLst/>
          </a:prstGeom>
        </p:spPr>
      </p:pic>
      <p:graphicFrame>
        <p:nvGraphicFramePr>
          <p:cNvPr id="16" name="Content Placeholder 2">
            <a:extLst>
              <a:ext uri="{FF2B5EF4-FFF2-40B4-BE49-F238E27FC236}">
                <a16:creationId xmlns:a16="http://schemas.microsoft.com/office/drawing/2014/main" id="{2D733F0D-43AD-0BD7-474C-CCAFA4EB9DF2}"/>
              </a:ext>
            </a:extLst>
          </p:cNvPr>
          <p:cNvGraphicFramePr>
            <a:graphicFrameLocks noGrp="1"/>
          </p:cNvGraphicFramePr>
          <p:nvPr>
            <p:ph idx="1"/>
            <p:extLst>
              <p:ext uri="{D42A27DB-BD31-4B8C-83A1-F6EECF244321}">
                <p14:modId xmlns:p14="http://schemas.microsoft.com/office/powerpoint/2010/main" val="166390598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0339012"/>
      </p:ext>
    </p:extLst>
  </p:cSld>
  <p:clrMapOvr>
    <a:masterClrMapping/>
  </p:clrMapOvr>
  <mc:AlternateContent xmlns:mc="http://schemas.openxmlformats.org/markup-compatibility/2006" xmlns:p14="http://schemas.microsoft.com/office/powerpoint/2010/main">
    <mc:Choice Requires="p14">
      <p:transition spd="slow" p14:dur="2000" advTm="290"/>
    </mc:Choice>
    <mc:Fallback xmlns="">
      <p:transition spd="slow" advTm="29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2930E-BC6C-E647-B3EC-35E9189D6753}"/>
              </a:ext>
            </a:extLst>
          </p:cNvPr>
          <p:cNvSpPr>
            <a:spLocks noGrp="1"/>
          </p:cNvSpPr>
          <p:nvPr>
            <p:ph type="title"/>
          </p:nvPr>
        </p:nvSpPr>
        <p:spPr>
          <a:xfrm>
            <a:off x="411479" y="991443"/>
            <a:ext cx="11441853" cy="576485"/>
          </a:xfrm>
        </p:spPr>
        <p:txBody>
          <a:bodyPr anchor="b">
            <a:normAutofit/>
          </a:bodyPr>
          <a:lstStyle/>
          <a:p>
            <a:r>
              <a:rPr lang="en-US" sz="3400" dirty="0"/>
              <a:t>Timeline</a:t>
            </a:r>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a:extLst>
              <a:ext uri="{FF2B5EF4-FFF2-40B4-BE49-F238E27FC236}">
                <a16:creationId xmlns:a16="http://schemas.microsoft.com/office/drawing/2014/main" id="{0DE7EA31-DDFA-8D49-9113-893DB35E567A}"/>
              </a:ext>
            </a:extLst>
          </p:cNvPr>
          <p:cNvPicPr>
            <a:picLocks noChangeAspect="1"/>
          </p:cNvPicPr>
          <p:nvPr/>
        </p:nvPicPr>
        <p:blipFill>
          <a:blip r:embed="rId3"/>
          <a:srcRect/>
          <a:stretch/>
        </p:blipFill>
        <p:spPr>
          <a:xfrm>
            <a:off x="11118627" y="90566"/>
            <a:ext cx="1073373" cy="892241"/>
          </a:xfrm>
          <a:prstGeom prst="rect">
            <a:avLst/>
          </a:prstGeom>
        </p:spPr>
      </p:pic>
      <p:sp>
        <p:nvSpPr>
          <p:cNvPr id="11" name="TextBox 10">
            <a:extLst>
              <a:ext uri="{FF2B5EF4-FFF2-40B4-BE49-F238E27FC236}">
                <a16:creationId xmlns:a16="http://schemas.microsoft.com/office/drawing/2014/main" id="{4D99C078-D8F3-AF2B-6753-2C8664893FFA}"/>
              </a:ext>
            </a:extLst>
          </p:cNvPr>
          <p:cNvSpPr txBox="1"/>
          <p:nvPr/>
        </p:nvSpPr>
        <p:spPr>
          <a:xfrm>
            <a:off x="409785" y="3141188"/>
            <a:ext cx="1839811" cy="2677656"/>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000000"/>
                </a:solidFill>
                <a:cs typeface="Aharoni" panose="02010803020104030203" pitchFamily="2" charset="-79"/>
              </a:rPr>
              <a:t>Introduced to team</a:t>
            </a:r>
          </a:p>
          <a:p>
            <a:pPr marL="285750" indent="-285750" rtl="0">
              <a:spcBef>
                <a:spcPts val="0"/>
              </a:spcBef>
              <a:spcAft>
                <a:spcPts val="0"/>
              </a:spcAft>
              <a:buFont typeface="Arial" panose="020B0604020202020204" pitchFamily="34" charset="0"/>
              <a:buChar char="•"/>
            </a:pPr>
            <a:r>
              <a:rPr lang="en-US" sz="2400" dirty="0">
                <a:solidFill>
                  <a:srgbClr val="000000"/>
                </a:solidFill>
                <a:cs typeface="Aharoni" panose="02010803020104030203" pitchFamily="2" charset="-79"/>
              </a:rPr>
              <a:t>Requested access to Grafana and </a:t>
            </a:r>
            <a:r>
              <a:rPr lang="en-US" sz="2400" dirty="0" err="1">
                <a:solidFill>
                  <a:srgbClr val="000000"/>
                </a:solidFill>
                <a:cs typeface="Aharoni" panose="02010803020104030203" pitchFamily="2" charset="-79"/>
              </a:rPr>
              <a:t>Matlab</a:t>
            </a:r>
            <a:endParaRPr lang="en-US" dirty="0"/>
          </a:p>
        </p:txBody>
      </p:sp>
      <p:sp>
        <p:nvSpPr>
          <p:cNvPr id="13" name="TextBox 12">
            <a:extLst>
              <a:ext uri="{FF2B5EF4-FFF2-40B4-BE49-F238E27FC236}">
                <a16:creationId xmlns:a16="http://schemas.microsoft.com/office/drawing/2014/main" id="{7F1FD78B-03E9-E38B-62DA-AA9BD3020A4A}"/>
              </a:ext>
            </a:extLst>
          </p:cNvPr>
          <p:cNvSpPr txBox="1"/>
          <p:nvPr/>
        </p:nvSpPr>
        <p:spPr>
          <a:xfrm>
            <a:off x="2809724" y="3141188"/>
            <a:ext cx="2114486" cy="3231654"/>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2400" dirty="0">
                <a:solidFill>
                  <a:srgbClr val="000000"/>
                </a:solidFill>
              </a:rPr>
              <a:t>Wrote goals, objectives and activities</a:t>
            </a:r>
          </a:p>
          <a:p>
            <a:pPr marL="285750" indent="-285750" rtl="0">
              <a:spcBef>
                <a:spcPts val="0"/>
              </a:spcBef>
              <a:spcAft>
                <a:spcPts val="0"/>
              </a:spcAft>
              <a:buFont typeface="Arial" panose="020B0604020202020204" pitchFamily="34" charset="0"/>
              <a:buChar char="•"/>
            </a:pPr>
            <a:r>
              <a:rPr lang="en-US" sz="2400" dirty="0">
                <a:solidFill>
                  <a:srgbClr val="000000"/>
                </a:solidFill>
              </a:rPr>
              <a:t>Developed user scenarios</a:t>
            </a:r>
          </a:p>
          <a:p>
            <a:pPr marL="285750" indent="-285750" rtl="0">
              <a:spcBef>
                <a:spcPts val="0"/>
              </a:spcBef>
              <a:spcAft>
                <a:spcPts val="0"/>
              </a:spcAft>
              <a:buFont typeface="Arial" panose="020B0604020202020204" pitchFamily="34" charset="0"/>
              <a:buChar char="•"/>
            </a:pPr>
            <a:r>
              <a:rPr lang="en-US" sz="2400" dirty="0">
                <a:solidFill>
                  <a:srgbClr val="000000"/>
                </a:solidFill>
              </a:rPr>
              <a:t>User profiles</a:t>
            </a:r>
          </a:p>
          <a:p>
            <a:br>
              <a:rPr lang="en-US" dirty="0"/>
            </a:br>
            <a:endParaRPr lang="en-US" dirty="0"/>
          </a:p>
        </p:txBody>
      </p:sp>
      <p:sp>
        <p:nvSpPr>
          <p:cNvPr id="15" name="TextBox 14">
            <a:extLst>
              <a:ext uri="{FF2B5EF4-FFF2-40B4-BE49-F238E27FC236}">
                <a16:creationId xmlns:a16="http://schemas.microsoft.com/office/drawing/2014/main" id="{3E274456-E665-7D67-1593-A15F91FD8D85}"/>
              </a:ext>
            </a:extLst>
          </p:cNvPr>
          <p:cNvSpPr txBox="1"/>
          <p:nvPr/>
        </p:nvSpPr>
        <p:spPr>
          <a:xfrm>
            <a:off x="5254411" y="3112881"/>
            <a:ext cx="2274994" cy="2677656"/>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Wrote user interview script</a:t>
            </a:r>
          </a:p>
          <a:p>
            <a:pPr marL="285750" indent="-285750" rtl="0">
              <a:spcBef>
                <a:spcPts val="0"/>
              </a:spcBef>
              <a:spcAft>
                <a:spcPts val="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Conducted user interview</a:t>
            </a:r>
          </a:p>
          <a:p>
            <a:pPr marL="285750" indent="-285750" rtl="0">
              <a:spcBef>
                <a:spcPts val="0"/>
              </a:spcBef>
              <a:spcAft>
                <a:spcPts val="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Created personas</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C773F32-5401-BFB1-93C6-A34C62263A35}"/>
              </a:ext>
            </a:extLst>
          </p:cNvPr>
          <p:cNvSpPr txBox="1"/>
          <p:nvPr/>
        </p:nvSpPr>
        <p:spPr>
          <a:xfrm>
            <a:off x="7419703" y="3112880"/>
            <a:ext cx="2654779" cy="3416320"/>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2400" dirty="0">
                <a:solidFill>
                  <a:srgbClr val="000000"/>
                </a:solidFill>
              </a:rPr>
              <a:t>Wrote recommendations and requirements based on qualitative research</a:t>
            </a:r>
          </a:p>
          <a:p>
            <a:pPr marL="285750" indent="-285750" rtl="0">
              <a:spcBef>
                <a:spcPts val="0"/>
              </a:spcBef>
              <a:spcAft>
                <a:spcPts val="0"/>
              </a:spcAft>
              <a:buFont typeface="Arial" panose="020B0604020202020204" pitchFamily="34" charset="0"/>
              <a:buChar char="•"/>
            </a:pPr>
            <a:r>
              <a:rPr lang="en-US" sz="2400" dirty="0">
                <a:solidFill>
                  <a:srgbClr val="000000"/>
                </a:solidFill>
              </a:rPr>
              <a:t>Wrote report</a:t>
            </a:r>
          </a:p>
          <a:p>
            <a:pPr marL="285750" indent="-285750" rtl="0">
              <a:spcBef>
                <a:spcPts val="0"/>
              </a:spcBef>
              <a:spcAft>
                <a:spcPts val="0"/>
              </a:spcAft>
              <a:buFont typeface="Arial" panose="020B0604020202020204" pitchFamily="34" charset="0"/>
              <a:buChar char="•"/>
            </a:pPr>
            <a:r>
              <a:rPr lang="en-US" sz="2400" dirty="0">
                <a:solidFill>
                  <a:srgbClr val="000000"/>
                </a:solidFill>
              </a:rPr>
              <a:t>Wrote test plan for usability test</a:t>
            </a:r>
          </a:p>
        </p:txBody>
      </p:sp>
      <p:sp>
        <p:nvSpPr>
          <p:cNvPr id="17" name="TextBox 16">
            <a:extLst>
              <a:ext uri="{FF2B5EF4-FFF2-40B4-BE49-F238E27FC236}">
                <a16:creationId xmlns:a16="http://schemas.microsoft.com/office/drawing/2014/main" id="{044041DB-BBC4-171F-4D21-902FFD2C1D7A}"/>
              </a:ext>
            </a:extLst>
          </p:cNvPr>
          <p:cNvSpPr txBox="1"/>
          <p:nvPr/>
        </p:nvSpPr>
        <p:spPr>
          <a:xfrm>
            <a:off x="10248894" y="3112880"/>
            <a:ext cx="1787317" cy="2308324"/>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2400" dirty="0">
                <a:solidFill>
                  <a:srgbClr val="000000"/>
                </a:solidFill>
              </a:rPr>
              <a:t>Ran usability test (</a:t>
            </a:r>
            <a:r>
              <a:rPr lang="en-US" sz="2400" i="1" dirty="0">
                <a:solidFill>
                  <a:srgbClr val="000000"/>
                </a:solidFill>
              </a:rPr>
              <a:t>n</a:t>
            </a:r>
            <a:r>
              <a:rPr lang="en-US" sz="2400" dirty="0">
                <a:solidFill>
                  <a:srgbClr val="000000"/>
                </a:solidFill>
              </a:rPr>
              <a:t>=6)</a:t>
            </a:r>
          </a:p>
          <a:p>
            <a:pPr marL="285750" indent="-285750" rtl="0">
              <a:spcBef>
                <a:spcPts val="0"/>
              </a:spcBef>
              <a:spcAft>
                <a:spcPts val="0"/>
              </a:spcAft>
              <a:buFont typeface="Arial" panose="020B0604020202020204" pitchFamily="34" charset="0"/>
              <a:buChar char="•"/>
            </a:pPr>
            <a:r>
              <a:rPr lang="en-US" sz="2400" dirty="0">
                <a:solidFill>
                  <a:srgbClr val="000000"/>
                </a:solidFill>
              </a:rPr>
              <a:t>Wrote technical report</a:t>
            </a:r>
          </a:p>
        </p:txBody>
      </p:sp>
      <p:graphicFrame>
        <p:nvGraphicFramePr>
          <p:cNvPr id="18" name="Diagram 17">
            <a:extLst>
              <a:ext uri="{FF2B5EF4-FFF2-40B4-BE49-F238E27FC236}">
                <a16:creationId xmlns:a16="http://schemas.microsoft.com/office/drawing/2014/main" id="{F2D53172-B895-7834-D646-9BAC1E549842}"/>
              </a:ext>
            </a:extLst>
          </p:cNvPr>
          <p:cNvGraphicFramePr/>
          <p:nvPr>
            <p:extLst>
              <p:ext uri="{D42A27DB-BD31-4B8C-83A1-F6EECF244321}">
                <p14:modId xmlns:p14="http://schemas.microsoft.com/office/powerpoint/2010/main" val="2003187299"/>
              </p:ext>
            </p:extLst>
          </p:nvPr>
        </p:nvGraphicFramePr>
        <p:xfrm>
          <a:off x="419946" y="1690278"/>
          <a:ext cx="11441853" cy="1450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5881430"/>
      </p:ext>
    </p:extLst>
  </p:cSld>
  <p:clrMapOvr>
    <a:masterClrMapping/>
  </p:clrMapOvr>
  <mc:AlternateContent xmlns:mc="http://schemas.openxmlformats.org/markup-compatibility/2006" xmlns:p14="http://schemas.microsoft.com/office/powerpoint/2010/main">
    <mc:Choice Requires="p14">
      <p:transition spd="slow" p14:dur="2000" advTm="290"/>
    </mc:Choice>
    <mc:Fallback xmlns="">
      <p:transition spd="slow" advTm="29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30E-BC6C-E647-B3EC-35E9189D6753}"/>
              </a:ext>
            </a:extLst>
          </p:cNvPr>
          <p:cNvSpPr>
            <a:spLocks noGrp="1"/>
          </p:cNvSpPr>
          <p:nvPr>
            <p:ph type="title"/>
          </p:nvPr>
        </p:nvSpPr>
        <p:spPr>
          <a:xfrm>
            <a:off x="801099" y="1396289"/>
            <a:ext cx="4399093" cy="1325563"/>
          </a:xfrm>
        </p:spPr>
        <p:txBody>
          <a:bodyPr>
            <a:normAutofit/>
          </a:bodyPr>
          <a:lstStyle/>
          <a:p>
            <a:r>
              <a:rPr lang="en-US"/>
              <a:t>User research</a:t>
            </a:r>
          </a:p>
        </p:txBody>
      </p:sp>
      <p:sp>
        <p:nvSpPr>
          <p:cNvPr id="19" name="Freeform: Shape 18">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0DE7EA31-DDFA-8D49-9113-893DB35E567A}"/>
              </a:ext>
            </a:extLst>
          </p:cNvPr>
          <p:cNvPicPr>
            <a:picLocks noChangeAspect="1"/>
          </p:cNvPicPr>
          <p:nvPr/>
        </p:nvPicPr>
        <p:blipFill>
          <a:blip r:embed="rId3"/>
          <a:srcRect/>
          <a:stretch/>
        </p:blipFill>
        <p:spPr>
          <a:xfrm>
            <a:off x="11118627" y="90566"/>
            <a:ext cx="1073373" cy="892241"/>
          </a:xfrm>
          <a:prstGeom prst="rect">
            <a:avLst/>
          </a:prstGeom>
        </p:spPr>
      </p:pic>
      <p:sp>
        <p:nvSpPr>
          <p:cNvPr id="3" name="Content Placeholder 2">
            <a:extLst>
              <a:ext uri="{FF2B5EF4-FFF2-40B4-BE49-F238E27FC236}">
                <a16:creationId xmlns:a16="http://schemas.microsoft.com/office/drawing/2014/main" id="{3800B0C4-61F5-CF4B-9B9C-2681E9EDE23B}"/>
              </a:ext>
            </a:extLst>
          </p:cNvPr>
          <p:cNvSpPr>
            <a:spLocks noGrp="1"/>
          </p:cNvSpPr>
          <p:nvPr>
            <p:ph idx="1"/>
          </p:nvPr>
        </p:nvSpPr>
        <p:spPr>
          <a:xfrm>
            <a:off x="6867845" y="1753045"/>
            <a:ext cx="4399094" cy="3181684"/>
          </a:xfrm>
        </p:spPr>
        <p:txBody>
          <a:bodyPr anchor="t">
            <a:normAutofit/>
          </a:bodyPr>
          <a:lstStyle/>
          <a:p>
            <a:r>
              <a:rPr lang="en-US" sz="1800" b="1" dirty="0">
                <a:solidFill>
                  <a:schemeClr val="bg1"/>
                </a:solidFill>
              </a:rPr>
              <a:t>Qualitative research:</a:t>
            </a:r>
          </a:p>
          <a:p>
            <a:pPr lvl="1"/>
            <a:r>
              <a:rPr lang="en-US" sz="1800" dirty="0">
                <a:solidFill>
                  <a:schemeClr val="bg1"/>
                </a:solidFill>
              </a:rPr>
              <a:t>User interviews with tech leads and researchers.</a:t>
            </a:r>
          </a:p>
          <a:p>
            <a:pPr lvl="1"/>
            <a:r>
              <a:rPr lang="en-US" sz="1800" dirty="0">
                <a:solidFill>
                  <a:schemeClr val="bg1"/>
                </a:solidFill>
              </a:rPr>
              <a:t>Lead to discovery of new problem when 60 percent of the participants said they had problems with communication</a:t>
            </a:r>
          </a:p>
          <a:p>
            <a:pPr lvl="1"/>
            <a:r>
              <a:rPr lang="en-US" sz="1800" dirty="0">
                <a:solidFill>
                  <a:schemeClr val="bg1"/>
                </a:solidFill>
              </a:rPr>
              <a:t>Synthesized research with affinity mapping</a:t>
            </a:r>
          </a:p>
          <a:p>
            <a:pPr lvl="1"/>
            <a:r>
              <a:rPr lang="en-US" sz="1800" dirty="0">
                <a:solidFill>
                  <a:schemeClr val="bg1"/>
                </a:solidFill>
              </a:rPr>
              <a:t>Created personas for both groups</a:t>
            </a:r>
          </a:p>
          <a:p>
            <a:pPr marL="457200" lvl="1" indent="0">
              <a:buNone/>
            </a:pPr>
            <a:endParaRPr lang="en-US" sz="1800" dirty="0">
              <a:solidFill>
                <a:schemeClr val="bg1"/>
              </a:solidFill>
            </a:endParaRPr>
          </a:p>
          <a:p>
            <a:pPr lvl="1"/>
            <a:endParaRPr lang="en-US" sz="1800" dirty="0">
              <a:solidFill>
                <a:schemeClr val="bg1"/>
              </a:solidFill>
            </a:endParaRPr>
          </a:p>
        </p:txBody>
      </p:sp>
    </p:spTree>
    <p:extLst>
      <p:ext uri="{BB962C8B-B14F-4D97-AF65-F5344CB8AC3E}">
        <p14:creationId xmlns:p14="http://schemas.microsoft.com/office/powerpoint/2010/main" val="245172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99"/>
    </mc:Choice>
    <mc:Fallback xmlns="">
      <p:transition spd="slow" advTm="99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9582-35CB-C352-C44B-EEE51D99A043}"/>
              </a:ext>
            </a:extLst>
          </p:cNvPr>
          <p:cNvSpPr>
            <a:spLocks noGrp="1"/>
          </p:cNvSpPr>
          <p:nvPr>
            <p:ph type="title"/>
          </p:nvPr>
        </p:nvSpPr>
        <p:spPr/>
        <p:txBody>
          <a:bodyPr/>
          <a:lstStyle/>
          <a:p>
            <a:endParaRPr lang="en-US"/>
          </a:p>
        </p:txBody>
      </p:sp>
      <p:pic>
        <p:nvPicPr>
          <p:cNvPr id="8" name="Content Placeholder 7" descr="Graphical user interface, text, application, Word&#10;&#10;Description automatically generated">
            <a:extLst>
              <a:ext uri="{FF2B5EF4-FFF2-40B4-BE49-F238E27FC236}">
                <a16:creationId xmlns:a16="http://schemas.microsoft.com/office/drawing/2014/main" id="{F3A342AC-105F-457D-3137-7411937D9A01}"/>
              </a:ext>
            </a:extLst>
          </p:cNvPr>
          <p:cNvPicPr>
            <a:picLocks noGrp="1" noChangeAspect="1"/>
          </p:cNvPicPr>
          <p:nvPr>
            <p:ph idx="1"/>
          </p:nvPr>
        </p:nvPicPr>
        <p:blipFill>
          <a:blip r:embed="rId2"/>
          <a:stretch>
            <a:fillRect/>
          </a:stretch>
        </p:blipFill>
        <p:spPr>
          <a:xfrm>
            <a:off x="241300" y="195791"/>
            <a:ext cx="11747500" cy="6607969"/>
          </a:xfrm>
        </p:spPr>
      </p:pic>
    </p:spTree>
    <p:extLst>
      <p:ext uri="{BB962C8B-B14F-4D97-AF65-F5344CB8AC3E}">
        <p14:creationId xmlns:p14="http://schemas.microsoft.com/office/powerpoint/2010/main" val="1338333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9582-35CB-C352-C44B-EEE51D99A0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A48EAE-2127-6EEB-5F96-6E0E3FB44534}"/>
              </a:ext>
            </a:extLst>
          </p:cNvPr>
          <p:cNvSpPr>
            <a:spLocks noGrp="1"/>
          </p:cNvSpPr>
          <p:nvPr>
            <p:ph idx="1"/>
          </p:nvPr>
        </p:nvSpPr>
        <p:spPr/>
        <p:txBody>
          <a:bodyPr/>
          <a:lstStyle/>
          <a:p>
            <a:endParaRPr lang="en-US"/>
          </a:p>
        </p:txBody>
      </p:sp>
      <p:pic>
        <p:nvPicPr>
          <p:cNvPr id="4" name="Picture 3" descr="Graphical user interface, text, application, email&#10;&#10;Description automatically generated">
            <a:extLst>
              <a:ext uri="{FF2B5EF4-FFF2-40B4-BE49-F238E27FC236}">
                <a16:creationId xmlns:a16="http://schemas.microsoft.com/office/drawing/2014/main" id="{9EB0E81C-F493-1AE3-4DB4-B3405D1F2FA0}"/>
              </a:ext>
            </a:extLst>
          </p:cNvPr>
          <p:cNvPicPr>
            <a:picLocks noChangeAspect="1"/>
          </p:cNvPicPr>
          <p:nvPr/>
        </p:nvPicPr>
        <p:blipFill>
          <a:blip r:embed="rId2"/>
          <a:stretch>
            <a:fillRect/>
          </a:stretch>
        </p:blipFill>
        <p:spPr>
          <a:xfrm>
            <a:off x="685799" y="365125"/>
            <a:ext cx="11077221" cy="6230936"/>
          </a:xfrm>
          <a:prstGeom prst="rect">
            <a:avLst/>
          </a:prstGeom>
        </p:spPr>
      </p:pic>
    </p:spTree>
    <p:extLst>
      <p:ext uri="{BB962C8B-B14F-4D97-AF65-F5344CB8AC3E}">
        <p14:creationId xmlns:p14="http://schemas.microsoft.com/office/powerpoint/2010/main" val="2554297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30E-BC6C-E647-B3EC-35E9189D6753}"/>
              </a:ext>
            </a:extLst>
          </p:cNvPr>
          <p:cNvSpPr>
            <a:spLocks noGrp="1"/>
          </p:cNvSpPr>
          <p:nvPr>
            <p:ph type="title"/>
          </p:nvPr>
        </p:nvSpPr>
        <p:spPr>
          <a:xfrm>
            <a:off x="801099" y="1396289"/>
            <a:ext cx="4399093" cy="1325563"/>
          </a:xfrm>
        </p:spPr>
        <p:txBody>
          <a:bodyPr>
            <a:normAutofit/>
          </a:bodyPr>
          <a:lstStyle/>
          <a:p>
            <a:r>
              <a:rPr lang="en-US" dirty="0"/>
              <a:t>Usability test</a:t>
            </a:r>
          </a:p>
        </p:txBody>
      </p:sp>
      <p:sp>
        <p:nvSpPr>
          <p:cNvPr id="19" name="Freeform: Shape 18">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0DE7EA31-DDFA-8D49-9113-893DB35E567A}"/>
              </a:ext>
            </a:extLst>
          </p:cNvPr>
          <p:cNvPicPr>
            <a:picLocks noChangeAspect="1"/>
          </p:cNvPicPr>
          <p:nvPr/>
        </p:nvPicPr>
        <p:blipFill>
          <a:blip r:embed="rId3"/>
          <a:srcRect/>
          <a:stretch/>
        </p:blipFill>
        <p:spPr>
          <a:xfrm>
            <a:off x="11118627" y="90566"/>
            <a:ext cx="1073373" cy="892241"/>
          </a:xfrm>
          <a:prstGeom prst="rect">
            <a:avLst/>
          </a:prstGeom>
        </p:spPr>
      </p:pic>
      <p:sp>
        <p:nvSpPr>
          <p:cNvPr id="3" name="Content Placeholder 2">
            <a:extLst>
              <a:ext uri="{FF2B5EF4-FFF2-40B4-BE49-F238E27FC236}">
                <a16:creationId xmlns:a16="http://schemas.microsoft.com/office/drawing/2014/main" id="{3800B0C4-61F5-CF4B-9B9C-2681E9EDE23B}"/>
              </a:ext>
            </a:extLst>
          </p:cNvPr>
          <p:cNvSpPr>
            <a:spLocks noGrp="1"/>
          </p:cNvSpPr>
          <p:nvPr>
            <p:ph idx="1"/>
          </p:nvPr>
        </p:nvSpPr>
        <p:spPr>
          <a:xfrm>
            <a:off x="6465511" y="1724529"/>
            <a:ext cx="5203762" cy="3181684"/>
          </a:xfrm>
        </p:spPr>
        <p:txBody>
          <a:bodyPr anchor="t">
            <a:normAutofit/>
          </a:bodyPr>
          <a:lstStyle/>
          <a:p>
            <a:r>
              <a:rPr lang="en-US" sz="1800" b="1" dirty="0">
                <a:solidFill>
                  <a:schemeClr val="bg1"/>
                </a:solidFill>
              </a:rPr>
              <a:t>Quantitative research:</a:t>
            </a:r>
          </a:p>
          <a:p>
            <a:pPr lvl="1"/>
            <a:r>
              <a:rPr lang="en-US" sz="1800" dirty="0">
                <a:solidFill>
                  <a:schemeClr val="bg1"/>
                </a:solidFill>
              </a:rPr>
              <a:t>Created test plan</a:t>
            </a:r>
          </a:p>
          <a:p>
            <a:pPr lvl="1"/>
            <a:r>
              <a:rPr lang="en-US" sz="1800" dirty="0">
                <a:solidFill>
                  <a:schemeClr val="bg1"/>
                </a:solidFill>
              </a:rPr>
              <a:t>Participants (</a:t>
            </a:r>
            <a:r>
              <a:rPr lang="en-US" sz="1800" i="1" dirty="0">
                <a:solidFill>
                  <a:schemeClr val="bg1"/>
                </a:solidFill>
              </a:rPr>
              <a:t>n</a:t>
            </a:r>
            <a:r>
              <a:rPr lang="en-US" sz="1800" dirty="0">
                <a:solidFill>
                  <a:schemeClr val="bg1"/>
                </a:solidFill>
              </a:rPr>
              <a:t>=6) did a series of 4 tasks of varying difficulty on an </a:t>
            </a:r>
            <a:r>
              <a:rPr lang="en-US" sz="1800" dirty="0">
                <a:solidFill>
                  <a:schemeClr val="bg1"/>
                </a:solidFill>
                <a:hlinkClick r:id="rId4"/>
              </a:rPr>
              <a:t>Adobe XD prototype </a:t>
            </a:r>
            <a:r>
              <a:rPr lang="en-US" sz="1800" dirty="0">
                <a:solidFill>
                  <a:schemeClr val="bg1"/>
                </a:solidFill>
              </a:rPr>
              <a:t>designed to increase team situation awareness.</a:t>
            </a:r>
          </a:p>
          <a:p>
            <a:pPr lvl="1"/>
            <a:r>
              <a:rPr lang="en-US" sz="1800" dirty="0">
                <a:solidFill>
                  <a:schemeClr val="bg1"/>
                </a:solidFill>
              </a:rPr>
              <a:t>Developed and implemented consent form, demographic survey, open-ended questions and used the standard System Usability Survey (SUS) in a recorded Teams call session. </a:t>
            </a:r>
          </a:p>
          <a:p>
            <a:pPr marL="457200" lvl="1" indent="0">
              <a:buNone/>
            </a:pPr>
            <a:endParaRPr lang="en-US" sz="1800" dirty="0">
              <a:solidFill>
                <a:schemeClr val="bg1"/>
              </a:solidFill>
            </a:endParaRPr>
          </a:p>
          <a:p>
            <a:pPr lvl="1"/>
            <a:endParaRPr lang="en-US" sz="1800" dirty="0">
              <a:solidFill>
                <a:schemeClr val="bg1"/>
              </a:solidFill>
            </a:endParaRPr>
          </a:p>
        </p:txBody>
      </p:sp>
    </p:spTree>
    <p:extLst>
      <p:ext uri="{BB962C8B-B14F-4D97-AF65-F5344CB8AC3E}">
        <p14:creationId xmlns:p14="http://schemas.microsoft.com/office/powerpoint/2010/main" val="39071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99"/>
    </mc:Choice>
    <mc:Fallback xmlns="">
      <p:transition spd="slow" advTm="99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4270</TotalTime>
  <Words>1210</Words>
  <Application>Microsoft Macintosh PowerPoint</Application>
  <PresentationFormat>Widescreen</PresentationFormat>
  <Paragraphs>100</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Abadi MT Condensed Extra Bold</vt:lpstr>
      <vt:lpstr>Arial</vt:lpstr>
      <vt:lpstr>Calibri</vt:lpstr>
      <vt:lpstr>Times New Roman</vt:lpstr>
      <vt:lpstr>Office Theme</vt:lpstr>
      <vt:lpstr>PowerPoint Presentation</vt:lpstr>
      <vt:lpstr>High Density Vertiplex</vt:lpstr>
      <vt:lpstr>Objectives</vt:lpstr>
      <vt:lpstr>Human Factors Methodologies</vt:lpstr>
      <vt:lpstr>Timeline</vt:lpstr>
      <vt:lpstr>User research</vt:lpstr>
      <vt:lpstr>PowerPoint Presentation</vt:lpstr>
      <vt:lpstr>PowerPoint Presentation</vt:lpstr>
      <vt:lpstr>Usability test</vt:lpstr>
      <vt:lpstr>System Usability Survey</vt:lpstr>
      <vt:lpstr>Response Time</vt:lpstr>
      <vt:lpstr>Task Difficulty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 Mac New</dc:creator>
  <cp:lastModifiedBy>Shraddha Swaroop</cp:lastModifiedBy>
  <cp:revision>28</cp:revision>
  <dcterms:created xsi:type="dcterms:W3CDTF">2021-09-02T22:38:24Z</dcterms:created>
  <dcterms:modified xsi:type="dcterms:W3CDTF">2023-01-13T21:10:09Z</dcterms:modified>
</cp:coreProperties>
</file>